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2" r:id="rId2"/>
    <p:sldId id="258" r:id="rId3"/>
    <p:sldId id="259" r:id="rId4"/>
    <p:sldId id="263" r:id="rId5"/>
    <p:sldId id="260" r:id="rId6"/>
    <p:sldId id="270" r:id="rId7"/>
    <p:sldId id="271" r:id="rId8"/>
    <p:sldId id="264" r:id="rId9"/>
    <p:sldId id="274" r:id="rId10"/>
    <p:sldId id="275" r:id="rId11"/>
    <p:sldId id="276" r:id="rId12"/>
    <p:sldId id="277" r:id="rId13"/>
    <p:sldId id="281" r:id="rId14"/>
    <p:sldId id="278" r:id="rId15"/>
    <p:sldId id="279" r:id="rId16"/>
    <p:sldId id="280" r:id="rId17"/>
    <p:sldId id="273" r:id="rId18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C3E74"/>
    <a:srgbClr val="888FD2"/>
    <a:srgbClr val="53B113"/>
    <a:srgbClr val="A8F177"/>
    <a:srgbClr val="7FEA36"/>
    <a:srgbClr val="65D71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9441" autoAdjust="0"/>
  </p:normalViewPr>
  <p:slideViewPr>
    <p:cSldViewPr>
      <p:cViewPr varScale="1">
        <p:scale>
          <a:sx n="73" d="100"/>
          <a:sy n="73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2E1F-1132-4F5E-A55E-BA63E1A3FA91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2ECD-DC80-4B3A-AC82-C0888F4307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2E1F-1132-4F5E-A55E-BA63E1A3FA91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2ECD-DC80-4B3A-AC82-C0888F430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2E1F-1132-4F5E-A55E-BA63E1A3FA91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2ECD-DC80-4B3A-AC82-C0888F430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2067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2E1F-1132-4F5E-A55E-BA63E1A3FA91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2ECD-DC80-4B3A-AC82-C0888F4307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2E1F-1132-4F5E-A55E-BA63E1A3FA91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2ECD-DC80-4B3A-AC82-C0888F430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2E1F-1132-4F5E-A55E-BA63E1A3FA91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2ECD-DC80-4B3A-AC82-C0888F4307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2E1F-1132-4F5E-A55E-BA63E1A3FA91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2ECD-DC80-4B3A-AC82-C0888F4307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2E1F-1132-4F5E-A55E-BA63E1A3FA91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2ECD-DC80-4B3A-AC82-C0888F430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2E1F-1132-4F5E-A55E-BA63E1A3FA91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2ECD-DC80-4B3A-AC82-C0888F430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2E1F-1132-4F5E-A55E-BA63E1A3FA91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2ECD-DC80-4B3A-AC82-C0888F430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2E1F-1132-4F5E-A55E-BA63E1A3FA91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2ECD-DC80-4B3A-AC82-C0888F4307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0F32E1F-1132-4F5E-A55E-BA63E1A3FA91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782ECD-DC80-4B3A-AC82-C0888F430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Microsoft_Office_Excel1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_____Microsoft_Office_Excel2.xls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8.png"/><Relationship Id="rId4" Type="http://schemas.microsoft.com/office/2007/relationships/hdphoto" Target="../media/hdphoto3.wdp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596" y="1094892"/>
            <a:ext cx="7714859" cy="339962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>
                <a:effectLst/>
                <a:latin typeface="Century Gothic" pitchFamily="34" charset="0"/>
              </a:rPr>
              <a:t/>
            </a:r>
            <a:br>
              <a:rPr lang="ru-RU" sz="3600" dirty="0">
                <a:effectLst/>
                <a:latin typeface="Century Gothic" pitchFamily="34" charset="0"/>
              </a:rPr>
            </a:br>
            <a:r>
              <a:rPr lang="ru-RU" sz="3600" dirty="0">
                <a:effectLst/>
                <a:latin typeface="Century Gothic" pitchFamily="34" charset="0"/>
              </a:rPr>
              <a:t/>
            </a:r>
            <a:br>
              <a:rPr lang="ru-RU" sz="3600" dirty="0">
                <a:effectLst/>
                <a:latin typeface="Century Gothic" pitchFamily="34" charset="0"/>
              </a:rPr>
            </a:br>
            <a:r>
              <a:rPr lang="ru-RU" sz="3600" dirty="0">
                <a:effectLst/>
                <a:latin typeface="Century Gothic" pitchFamily="34" charset="0"/>
              </a:rPr>
              <a:t>дезинфицирующие средства для ветеринарии </a:t>
            </a:r>
            <a:br>
              <a:rPr lang="ru-RU" sz="3600" dirty="0">
                <a:effectLst/>
                <a:latin typeface="Century Gothic" pitchFamily="34" charset="0"/>
              </a:rPr>
            </a:br>
            <a:r>
              <a:rPr lang="ru-RU" sz="3600" dirty="0">
                <a:effectLst/>
                <a:latin typeface="Century Gothic" pitchFamily="34" charset="0"/>
              </a:rPr>
              <a:t>БТС ПЛЮС и ЧАС ПИК</a:t>
            </a:r>
            <a:br>
              <a:rPr lang="ru-RU" sz="3600" dirty="0">
                <a:effectLst/>
                <a:latin typeface="Century Gothic" pitchFamily="34" charset="0"/>
              </a:rPr>
            </a:br>
            <a:r>
              <a:rPr lang="ru-RU" sz="3600" dirty="0">
                <a:solidFill>
                  <a:srgbClr val="FF0000"/>
                </a:solidFill>
                <a:effectLst/>
                <a:latin typeface="Century Gothic" pitchFamily="34" charset="0"/>
              </a:rPr>
              <a:t>белорусского</a:t>
            </a:r>
            <a:r>
              <a:rPr lang="ru-RU" sz="3600" dirty="0">
                <a:effectLst/>
                <a:latin typeface="Century Gothic" pitchFamily="34" charset="0"/>
              </a:rPr>
              <a:t> 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  <a:effectLst/>
                <a:latin typeface="Century Gothic" pitchFamily="34" charset="0"/>
              </a:rPr>
              <a:t>производства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677" y="5227369"/>
            <a:ext cx="1045619" cy="103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36" y="5300530"/>
            <a:ext cx="832048" cy="8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70" y="5015587"/>
            <a:ext cx="1264488" cy="125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958530"/>
            <a:ext cx="1225383" cy="1215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344" y="5206747"/>
            <a:ext cx="1082114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672" y="5360727"/>
            <a:ext cx="772041" cy="77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709" y="5312128"/>
            <a:ext cx="869238" cy="86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Айпакс\Desktop\лого продуктов\Log_ipaxGroup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0" y="297596"/>
            <a:ext cx="1786057" cy="1076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xmlns="" id="{49097FA4-B84B-4175-87F8-C45234298C2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2438" t="30807" r="48867" b="53903"/>
          <a:stretch/>
        </p:blipFill>
        <p:spPr>
          <a:xfrm>
            <a:off x="6215074" y="483233"/>
            <a:ext cx="2679232" cy="802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148594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63688" y="1313673"/>
            <a:ext cx="5760640" cy="866093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Century Gothic" pitchFamily="34" charset="0"/>
              </a:rPr>
              <a:t>Сравнение БТС ПЛЮС и Формалина</a:t>
            </a:r>
          </a:p>
          <a:p>
            <a:pPr marL="4572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Century Gothic" pitchFamily="34" charset="0"/>
              </a:rPr>
              <a:t> при влажной дезинфекции: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75856" y="332656"/>
            <a:ext cx="4064239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dirty="0">
                <a:effectLst>
                  <a:reflection blurRad="6350" endPos="0" dir="5400000" sy="-100000" algn="bl" rotWithShape="0"/>
                </a:effectLst>
              </a:rPr>
              <a:t>БТС ПЛЮС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63516"/>
            <a:ext cx="1786283" cy="1072989"/>
          </a:xfrm>
          <a:prstGeom prst="rect">
            <a:avLst/>
          </a:prstGeom>
        </p:spPr>
      </p:pic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18940035"/>
              </p:ext>
            </p:extLst>
          </p:nvPr>
        </p:nvGraphicFramePr>
        <p:xfrm>
          <a:off x="611560" y="2348880"/>
          <a:ext cx="7920879" cy="3816424"/>
        </p:xfrm>
        <a:graphic>
          <a:graphicData uri="http://schemas.openxmlformats.org/presentationml/2006/ole">
            <p:oleObj spid="_x0000_s1059" name="Лист" r:id="rId4" imgW="7017914" imgH="3124263" progId="Excel.Shee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266417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63688" y="1313673"/>
            <a:ext cx="5760640" cy="866093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Century Gothic" pitchFamily="34" charset="0"/>
              </a:rPr>
              <a:t>Сравнение БТС ПЛЮС и Формалина</a:t>
            </a:r>
          </a:p>
          <a:p>
            <a:pPr marL="4572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Century Gothic" pitchFamily="34" charset="0"/>
              </a:rPr>
              <a:t> при аэрозольной дезинфекции: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75856" y="332656"/>
            <a:ext cx="4064239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dirty="0">
                <a:effectLst>
                  <a:reflection blurRad="6350" endPos="0" dir="5400000" sy="-100000" algn="bl" rotWithShape="0"/>
                </a:effectLst>
              </a:rPr>
              <a:t>БТС ПЛЮС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63516"/>
            <a:ext cx="1786283" cy="1072989"/>
          </a:xfrm>
          <a:prstGeom prst="rect">
            <a:avLst/>
          </a:prstGeom>
        </p:spPr>
      </p:pic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54415470"/>
              </p:ext>
            </p:extLst>
          </p:nvPr>
        </p:nvGraphicFramePr>
        <p:xfrm>
          <a:off x="611560" y="2348880"/>
          <a:ext cx="7776863" cy="3816424"/>
        </p:xfrm>
        <a:graphic>
          <a:graphicData uri="http://schemas.openxmlformats.org/presentationml/2006/ole">
            <p:oleObj spid="_x0000_s2083" name="Лист" r:id="rId4" imgW="6957095" imgH="3017662" progId="Excel.Shee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60662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9532" y="1124926"/>
            <a:ext cx="8604956" cy="136797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Состоит из четырех четвертичных аммониевых соединений (суммарно 10% ЧАС):</a:t>
            </a:r>
          </a:p>
          <a:p>
            <a:pPr marL="45720" indent="0">
              <a:buNone/>
            </a:pP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алкилдиметилбензиламмония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хлорид 4%,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октилдецилдиметиламмония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хлорид 3%, </a:t>
            </a:r>
          </a:p>
          <a:p>
            <a:pPr marL="45720" indent="0">
              <a:buNone/>
            </a:pP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диоктилдиметиламмония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хлорид 1,5%,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дидецилдиметиламмония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хлорид 1,5%, </a:t>
            </a:r>
          </a:p>
          <a:p>
            <a:pPr marL="45720" indent="0">
              <a:buNone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глутарового диальдегида 10%,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глиоксалевого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диальдегида 3%, воды очищенной.</a:t>
            </a:r>
            <a:r>
              <a:rPr lang="ru-RU" sz="1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</a:p>
          <a:p>
            <a:pPr marL="45720" indent="0">
              <a:buNone/>
            </a:pPr>
            <a:endParaRPr lang="ru-RU" sz="1500" b="1" u="sng" dirty="0">
              <a:latin typeface="Century Gothic" pitchFamily="34" charset="0"/>
            </a:endParaRPr>
          </a:p>
          <a:p>
            <a:pPr marL="45720" indent="0">
              <a:buNone/>
            </a:pPr>
            <a:endParaRPr lang="ru-RU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75856" y="332656"/>
            <a:ext cx="4064239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dirty="0">
                <a:effectLst>
                  <a:reflection blurRad="6350" endPos="0" dir="5400000" sy="-100000" algn="bl" rotWithShape="0"/>
                </a:effectLst>
              </a:rPr>
              <a:t>ЧАС ПИК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59532" y="2636912"/>
            <a:ext cx="8471016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1400" b="1" u="sng" dirty="0">
                <a:latin typeface="Century Gothic" pitchFamily="34" charset="0"/>
              </a:rPr>
              <a:t>Профилактическая дезинфекция</a:t>
            </a:r>
          </a:p>
          <a:p>
            <a:pPr marL="45720" indent="0">
              <a:buNone/>
            </a:pPr>
            <a:r>
              <a:rPr lang="ru-RU" sz="1400" dirty="0">
                <a:latin typeface="Century Gothic" pitchFamily="34" charset="0"/>
              </a:rPr>
              <a:t>0,2-0,3 % готовый рабочий раствор при расходе 150 мл/м2 методом орошения, генерирования пены, протирания,</a:t>
            </a:r>
          </a:p>
          <a:p>
            <a:pPr marL="45720" indent="0">
              <a:buNone/>
            </a:pPr>
            <a:r>
              <a:rPr lang="ru-RU" sz="1400" dirty="0">
                <a:latin typeface="Century Gothic" pitchFamily="34" charset="0"/>
              </a:rPr>
              <a:t>1-1,5% готовый рабочий раствор при расходе 5-10 мл/м3 при аэрозольной дезинфекции.</a:t>
            </a:r>
          </a:p>
          <a:p>
            <a:pPr marL="45720" indent="0">
              <a:buFont typeface="Georgia" pitchFamily="18" charset="0"/>
              <a:buNone/>
            </a:pPr>
            <a:r>
              <a:rPr lang="ru-RU" sz="1400" b="1" u="sng" dirty="0">
                <a:latin typeface="Century Gothic" pitchFamily="34" charset="0"/>
              </a:rPr>
              <a:t>Вынужденная дезинфекция (текущая и заключительная)</a:t>
            </a:r>
          </a:p>
          <a:p>
            <a:pPr marL="45720" indent="0">
              <a:buFont typeface="Georgia" pitchFamily="18" charset="0"/>
              <a:buNone/>
            </a:pPr>
            <a:r>
              <a:rPr lang="ru-RU" sz="1400" dirty="0">
                <a:latin typeface="Century Gothic" pitchFamily="34" charset="0"/>
              </a:rPr>
              <a:t>0,3-0,4% готовый рабочий раствор при расходе 200-250 мл/м2 методом орошения, генерирования пены, протирания,</a:t>
            </a:r>
          </a:p>
          <a:p>
            <a:pPr marL="45720" indent="0">
              <a:buFont typeface="Georgia" pitchFamily="18" charset="0"/>
              <a:buNone/>
            </a:pPr>
            <a:r>
              <a:rPr lang="ru-RU" sz="1400" dirty="0">
                <a:latin typeface="Century Gothic" pitchFamily="34" charset="0"/>
              </a:rPr>
              <a:t>2% готовый рабочий раствор при расходе 5-10 мл/м3 при аэрозольной дезинфекции.</a:t>
            </a:r>
          </a:p>
          <a:p>
            <a:pPr marL="45720" indent="0">
              <a:buFont typeface="Georgia" pitchFamily="18" charset="0"/>
              <a:buNone/>
            </a:pPr>
            <a:r>
              <a:rPr lang="ru-RU" sz="1400" b="1" u="sng" dirty="0">
                <a:latin typeface="Century Gothic" pitchFamily="34" charset="0"/>
              </a:rPr>
              <a:t>Инкубационные яйца</a:t>
            </a:r>
          </a:p>
          <a:p>
            <a:pPr marL="45720" indent="0">
              <a:buFont typeface="Georgia" pitchFamily="18" charset="0"/>
              <a:buNone/>
            </a:pPr>
            <a:r>
              <a:rPr lang="ru-RU" sz="1400" dirty="0">
                <a:latin typeface="Century Gothic" pitchFamily="34" charset="0"/>
              </a:rPr>
              <a:t>перед закладкой в шкаф обрабатывают 0,1-0,2% готовым рабочим раствором средства методом орошения или погружения на 1 минуту, раствору дают стечь и высохнуть.</a:t>
            </a:r>
            <a:endParaRPr lang="en-US" sz="1400" dirty="0">
              <a:latin typeface="Century Gothic" pitchFamily="34" charset="0"/>
            </a:endParaRPr>
          </a:p>
          <a:p>
            <a:pPr marL="45720" indent="0">
              <a:buFont typeface="Georgia" pitchFamily="18" charset="0"/>
              <a:buNone/>
            </a:pPr>
            <a:r>
              <a:rPr lang="ru-RU" sz="1400" b="1" u="sng" dirty="0" err="1">
                <a:latin typeface="Century Gothic" pitchFamily="34" charset="0"/>
              </a:rPr>
              <a:t>Дезбарьеры</a:t>
            </a:r>
            <a:r>
              <a:rPr lang="ru-RU" sz="1400" b="1" u="sng" dirty="0">
                <a:latin typeface="Century Gothic" pitchFamily="34" charset="0"/>
              </a:rPr>
              <a:t> и </a:t>
            </a:r>
            <a:r>
              <a:rPr lang="ru-RU" sz="1400" b="1" u="sng" dirty="0" err="1">
                <a:latin typeface="Century Gothic" pitchFamily="34" charset="0"/>
              </a:rPr>
              <a:t>дезковрики</a:t>
            </a:r>
            <a:endParaRPr lang="ru-RU" sz="1400" b="1" u="sng" dirty="0">
              <a:latin typeface="Century Gothic" pitchFamily="34" charset="0"/>
            </a:endParaRPr>
          </a:p>
          <a:p>
            <a:pPr marL="45720" indent="0">
              <a:buFont typeface="Georgia" pitchFamily="18" charset="0"/>
              <a:buNone/>
            </a:pPr>
            <a:r>
              <a:rPr lang="ru-RU" sz="1400" dirty="0">
                <a:latin typeface="Century Gothic" pitchFamily="34" charset="0"/>
              </a:rPr>
              <a:t>заполняют 02,-0,4% готовым рабочим раствором средства, меняют раствор по мере загрязнения, но не реже, чем один раз в семь дней.</a:t>
            </a:r>
          </a:p>
          <a:p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3516"/>
            <a:ext cx="1786283" cy="10729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8123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10265" y="1410789"/>
            <a:ext cx="43453" cy="49247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endParaRPr lang="ru" sz="317" dirty="0">
              <a:latin typeface="Arial Narrow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95552" y="570447"/>
            <a:ext cx="6352912" cy="71263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2908"/>
              </a:lnSpc>
            </a:pPr>
            <a:r>
              <a:rPr lang="ru" sz="4400" spc="-127" dirty="0">
                <a:solidFill>
                  <a:srgbClr val="D64127"/>
                </a:solidFill>
                <a:latin typeface="Franklin Gothic Book"/>
              </a:rPr>
              <a:t>Африканская чума свиней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07368" y="1549840"/>
            <a:ext cx="47799" cy="52433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spcAft>
                <a:spcPts val="532"/>
              </a:spcAft>
            </a:pPr>
            <a:endParaRPr lang="ru" sz="1204" i="1" dirty="0">
              <a:latin typeface="Arial Narrow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9103" y="1073783"/>
            <a:ext cx="5914170" cy="2650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1756"/>
              </a:lnSpc>
              <a:spcAft>
                <a:spcPts val="2395"/>
              </a:spcAft>
            </a:pPr>
            <a:r>
              <a:rPr lang="ru" b="1" dirty="0">
                <a:solidFill>
                  <a:srgbClr val="0E588B"/>
                </a:solidFill>
                <a:latin typeface="Arial Narrow"/>
              </a:rPr>
              <a:t>ОДОБРЕНО ФГБНУ ФИЦВиМ (г. Покров) против вируса “Африканской чумы свиней”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00890" y="3108370"/>
            <a:ext cx="260721" cy="376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253" dirty="0">
                <a:latin typeface="Arial Narrow"/>
              </a:rPr>
              <a:t>*!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1959116"/>
            <a:ext cx="5688632" cy="139787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185075">
              <a:lnSpc>
                <a:spcPts val="992"/>
              </a:lnSpc>
              <a:spcBef>
                <a:spcPts val="2395"/>
              </a:spcBef>
            </a:pPr>
            <a:endParaRPr lang="ru" sz="1600" dirty="0">
              <a:latin typeface="Arial Narrow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586391"/>
            <a:ext cx="1663854" cy="22356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01008"/>
            <a:ext cx="6175802" cy="29297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85" y="180415"/>
            <a:ext cx="1786283" cy="107298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49103" y="1549840"/>
            <a:ext cx="6246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/>
              <a:t>Дезинфицирующее средство «ЧАС ПИК» (CHAS PIK) обладает </a:t>
            </a:r>
            <a:r>
              <a:rPr lang="ru-RU" sz="1500" dirty="0" err="1"/>
              <a:t>вирулицидным</a:t>
            </a:r>
            <a:r>
              <a:rPr lang="ru-RU" sz="1500" dirty="0"/>
              <a:t> действием в отношении вируса АЧС в концентрации                                                              1,0 % при экспозиции 15 мин и выше и                                                       0,5 % при экспозиции 30 мин с нормой расхода 0,3 л/м2 и может в данных режимах применяться в очагах заражения АЧС для дезинфекции объектов животноводства в соответствии с действующими инструктивными документами с целью полной </a:t>
            </a:r>
            <a:r>
              <a:rPr lang="ru-RU" sz="1500" dirty="0" err="1"/>
              <a:t>инактивации</a:t>
            </a:r>
            <a:r>
              <a:rPr lang="ru-RU" sz="1500" dirty="0"/>
              <a:t> вируса АЧС и предотвращения его распространения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3867542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700808"/>
            <a:ext cx="7920880" cy="866093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1600" b="1" i="1" dirty="0">
                <a:solidFill>
                  <a:schemeClr val="tx1"/>
                </a:solidFill>
                <a:latin typeface="Century Gothic" pitchFamily="34" charset="0"/>
              </a:rPr>
              <a:t>  </a:t>
            </a:r>
            <a:r>
              <a:rPr lang="ru-RU" sz="2000" b="1" dirty="0">
                <a:solidFill>
                  <a:schemeClr val="tx1"/>
                </a:solidFill>
                <a:latin typeface="Century Gothic" pitchFamily="34" charset="0"/>
              </a:rPr>
              <a:t>Расход концентрата ЧАС ПИК на 1000 кв. м или 1000 куб. м </a:t>
            </a:r>
          </a:p>
          <a:p>
            <a:pPr marL="4572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Century Gothic" pitchFamily="34" charset="0"/>
              </a:rPr>
              <a:t>     при основных способах дезинфекции: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75856" y="332656"/>
            <a:ext cx="4064239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dirty="0">
                <a:effectLst>
                  <a:reflection blurRad="6350" endPos="0" dir="5400000" sy="-100000" algn="bl" rotWithShape="0"/>
                </a:effectLst>
              </a:rPr>
              <a:t>ЧАС ПИК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3516"/>
            <a:ext cx="1786283" cy="1072989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69931082"/>
              </p:ext>
            </p:extLst>
          </p:nvPr>
        </p:nvGraphicFramePr>
        <p:xfrm>
          <a:off x="939296" y="2996952"/>
          <a:ext cx="7665152" cy="31085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9839">
                  <a:extLst>
                    <a:ext uri="{9D8B030D-6E8A-4147-A177-3AD203B41FA5}">
                      <a16:colId xmlns="" xmlns:a16="http://schemas.microsoft.com/office/drawing/2014/main" val="1175733015"/>
                    </a:ext>
                  </a:extLst>
                </a:gridCol>
                <a:gridCol w="2162905">
                  <a:extLst>
                    <a:ext uri="{9D8B030D-6E8A-4147-A177-3AD203B41FA5}">
                      <a16:colId xmlns="" xmlns:a16="http://schemas.microsoft.com/office/drawing/2014/main" val="4058837398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538630632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1129639204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3377686638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Способ дезинфекции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Вид дезинфекции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Концентрация рабочего раствора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Расход рабочего раствора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Расход концентрата на 1000 м 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>
                          <a:effectLst/>
                        </a:rPr>
                        <a:t>(кв. или куб.)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extLst>
                  <a:ext uri="{0D108BD9-81ED-4DB2-BD59-A6C34878D82A}">
                    <a16:rowId xmlns="" xmlns:a16="http://schemas.microsoft.com/office/drawing/2014/main" val="101933759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Обработка орошением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Профилактическая дезинфекция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0,2-0,3%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150 куб.см/кв. 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0,3-0,45 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extLst>
                  <a:ext uri="{0D108BD9-81ED-4DB2-BD59-A6C34878D82A}">
                    <a16:rowId xmlns="" xmlns:a16="http://schemas.microsoft.com/office/drawing/2014/main" val="2770051386"/>
                  </a:ext>
                </a:extLst>
              </a:tr>
              <a:tr h="412655">
                <a:tc>
                  <a:txBody>
                    <a:bodyPr/>
                    <a:lstStyle/>
                    <a:p>
                      <a:pPr algn="ctr" fontAlgn="ctr"/>
                      <a:endParaRPr lang="ru-RU" sz="12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Обработка орошением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Вынужденная дезинфекция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0,3-0,4%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200 </a:t>
                      </a:r>
                      <a:r>
                        <a:rPr lang="ru-RU" sz="1200" u="none" strike="noStrike" dirty="0" err="1">
                          <a:effectLst/>
                        </a:rPr>
                        <a:t>куб.см</a:t>
                      </a:r>
                      <a:r>
                        <a:rPr lang="ru-RU" sz="1200" u="none" strike="noStrike" dirty="0">
                          <a:effectLst/>
                        </a:rPr>
                        <a:t>/</a:t>
                      </a:r>
                      <a:r>
                        <a:rPr lang="ru-RU" sz="1200" u="none" strike="noStrike" dirty="0" err="1">
                          <a:effectLst/>
                        </a:rPr>
                        <a:t>кв.м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0,6-0,8 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extLst>
                  <a:ext uri="{0D108BD9-81ED-4DB2-BD59-A6C34878D82A}">
                    <a16:rowId xmlns="" xmlns:a16="http://schemas.microsoft.com/office/drawing/2014/main" val="4045831031"/>
                  </a:ext>
                </a:extLst>
              </a:tr>
              <a:tr h="4126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Аэрозольная обработка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Профилактическая дезинфекция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1%-1,5%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5-10 куб. см/куб. 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0,05-0,15 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extLst>
                  <a:ext uri="{0D108BD9-81ED-4DB2-BD59-A6C34878D82A}">
                    <a16:rowId xmlns="" xmlns:a16="http://schemas.microsoft.com/office/drawing/2014/main" val="3686582904"/>
                  </a:ext>
                </a:extLst>
              </a:tr>
              <a:tr h="4126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Аэрозольная обработка</a:t>
                      </a:r>
                    </a:p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Вынужденная дезинфекция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5-10 куб. см/куб. 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0,1-0,2 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extLst>
                  <a:ext uri="{0D108BD9-81ED-4DB2-BD59-A6C34878D82A}">
                    <a16:rowId xmlns="" xmlns:a16="http://schemas.microsoft.com/office/drawing/2014/main" val="1562136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80259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63688" y="1313673"/>
            <a:ext cx="5760640" cy="866093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Century Gothic" pitchFamily="34" charset="0"/>
              </a:rPr>
              <a:t>Сравнение ЧАС ПИК и аналога</a:t>
            </a:r>
          </a:p>
          <a:p>
            <a:pPr marL="4572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Century Gothic" pitchFamily="34" charset="0"/>
              </a:rPr>
              <a:t> при влажной дезинфекции: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75856" y="332656"/>
            <a:ext cx="4064239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dirty="0">
                <a:effectLst>
                  <a:reflection blurRad="6350" endPos="0" dir="5400000" sy="-100000" algn="bl" rotWithShape="0"/>
                </a:effectLst>
              </a:rPr>
              <a:t>ЧАС ПИК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3516"/>
            <a:ext cx="1786283" cy="107298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32618042"/>
              </p:ext>
            </p:extLst>
          </p:nvPr>
        </p:nvGraphicFramePr>
        <p:xfrm>
          <a:off x="755576" y="2348883"/>
          <a:ext cx="7416824" cy="3442440"/>
        </p:xfrm>
        <a:graphic>
          <a:graphicData uri="http://schemas.openxmlformats.org/drawingml/2006/table">
            <a:tbl>
              <a:tblPr/>
              <a:tblGrid>
                <a:gridCol w="2405094">
                  <a:extLst>
                    <a:ext uri="{9D8B030D-6E8A-4147-A177-3AD203B41FA5}">
                      <a16:colId xmlns="" xmlns:a16="http://schemas.microsoft.com/office/drawing/2014/main" val="1777063957"/>
                    </a:ext>
                  </a:extLst>
                </a:gridCol>
                <a:gridCol w="3265014">
                  <a:extLst>
                    <a:ext uri="{9D8B030D-6E8A-4147-A177-3AD203B41FA5}">
                      <a16:colId xmlns="" xmlns:a16="http://schemas.microsoft.com/office/drawing/2014/main" val="26450076"/>
                    </a:ext>
                  </a:extLst>
                </a:gridCol>
                <a:gridCol w="1746716">
                  <a:extLst>
                    <a:ext uri="{9D8B030D-6E8A-4147-A177-3AD203B41FA5}">
                      <a16:colId xmlns="" xmlns:a16="http://schemas.microsoft.com/office/drawing/2014/main" val="1428335329"/>
                    </a:ext>
                  </a:extLst>
                </a:gridCol>
              </a:tblGrid>
              <a:tr h="1965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</a:t>
                      </a:r>
                    </a:p>
                  </a:txBody>
                  <a:tcPr marL="6957" marR="6957" marT="69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ЧАС ПИК</a:t>
                      </a:r>
                    </a:p>
                  </a:txBody>
                  <a:tcPr marL="6957" marR="6957" marT="69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Аналог</a:t>
                      </a:r>
                    </a:p>
                  </a:txBody>
                  <a:tcPr marL="6957" marR="6957" marT="69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7749567"/>
                  </a:ext>
                </a:extLst>
              </a:tr>
              <a:tr h="9555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Состав препарата</a:t>
                      </a:r>
                    </a:p>
                  </a:txBody>
                  <a:tcPr marL="6957" marR="6957" marT="695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Октилдецилдиметиламония хлорид–3 %; диоктилдиметиламония хлорид-1,5%; дидецилдиметиламония хлорид-1,5%; алкилдиметилбензиламонию хлорид-4,00%; </a:t>
                      </a:r>
                      <a:b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глутаровый диальдегид 10%;</a:t>
                      </a:r>
                      <a:b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глиоксалевый диальдегид 3%</a:t>
                      </a:r>
                      <a:b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7" marR="6957" marT="695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ЧАС (2) - 24%;</a:t>
                      </a:r>
                      <a:b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глутаровый диальдегид 10%</a:t>
                      </a:r>
                    </a:p>
                  </a:txBody>
                  <a:tcPr marL="6957" marR="6957" marT="695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61418811"/>
                  </a:ext>
                </a:extLst>
              </a:tr>
              <a:tr h="19021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Токсичность и безопасность средства:</a:t>
                      </a:r>
                    </a:p>
                  </a:txBody>
                  <a:tcPr marL="6957" marR="6957" marT="69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класс опасности</a:t>
                      </a:r>
                    </a:p>
                  </a:txBody>
                  <a:tcPr marL="6957" marR="6957" marT="69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 класс опасности</a:t>
                      </a:r>
                    </a:p>
                  </a:txBody>
                  <a:tcPr marL="6957" marR="6957" marT="69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8367402"/>
                  </a:ext>
                </a:extLst>
              </a:tr>
              <a:tr h="1965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Рабочая концентрация, %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</a:t>
                      </a:r>
                    </a:p>
                  </a:txBody>
                  <a:tcPr marL="6957" marR="6957" marT="69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6957" marR="6957" marT="69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</a:t>
                      </a:r>
                    </a:p>
                  </a:txBody>
                  <a:tcPr marL="6957" marR="6957" marT="69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34142946"/>
                  </a:ext>
                </a:extLst>
              </a:tr>
              <a:tr h="1965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Рабочая концентрация, %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6957" marR="6957" marT="69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6957" marR="6957" marT="69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57" marR="6957" marT="69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0679682"/>
                  </a:ext>
                </a:extLst>
              </a:tr>
              <a:tr h="4094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Норма расхода готового раствора мл на 1 м/кв. методом орошения min</a:t>
                      </a:r>
                    </a:p>
                  </a:txBody>
                  <a:tcPr marL="6957" marR="6957" marT="69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6957" marR="6957" marT="69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6957" marR="6957" marT="69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48885179"/>
                  </a:ext>
                </a:extLst>
              </a:tr>
              <a:tr h="40129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Норма расхода готового раствора мл на 1 м/кв. методом орошения maх</a:t>
                      </a:r>
                    </a:p>
                  </a:txBody>
                  <a:tcPr marL="6957" marR="6957" marT="69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6957" marR="6957" marT="69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6957" marR="6957" marT="69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58533266"/>
                  </a:ext>
                </a:extLst>
              </a:tr>
              <a:tr h="1965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Цена за 1 л концентрата, руб.</a:t>
                      </a:r>
                    </a:p>
                  </a:txBody>
                  <a:tcPr marL="6957" marR="6957" marT="69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6957" marR="6957" marT="69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6957" marR="6957" marT="69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32807936"/>
                  </a:ext>
                </a:extLst>
              </a:tr>
              <a:tr h="1965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Цена за 1 л готового раствора, руб.</a:t>
                      </a:r>
                    </a:p>
                  </a:txBody>
                  <a:tcPr marL="6957" marR="6957" marT="69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57" marR="6957" marT="69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4,38</a:t>
                      </a:r>
                    </a:p>
                  </a:txBody>
                  <a:tcPr marL="6957" marR="6957" marT="69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81716034"/>
                  </a:ext>
                </a:extLst>
              </a:tr>
              <a:tr h="1965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Стоимость обработки 1 кв. м, руб.</a:t>
                      </a:r>
                    </a:p>
                  </a:txBody>
                  <a:tcPr marL="6957" marR="6957" marT="69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6957" marR="6957" marT="69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1,31</a:t>
                      </a:r>
                    </a:p>
                  </a:txBody>
                  <a:tcPr marL="6957" marR="6957" marT="69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63073904"/>
                  </a:ext>
                </a:extLst>
              </a:tr>
              <a:tr h="18836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Стоимость обработки 1000 кв. м, руб.</a:t>
                      </a:r>
                    </a:p>
                  </a:txBody>
                  <a:tcPr marL="6957" marR="6957" marT="69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</a:t>
                      </a:r>
                    </a:p>
                  </a:txBody>
                  <a:tcPr marL="6957" marR="6957" marT="69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1313</a:t>
                      </a:r>
                    </a:p>
                  </a:txBody>
                  <a:tcPr marL="6957" marR="6957" marT="69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73856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16766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63688" y="1313673"/>
            <a:ext cx="5760640" cy="866093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Century Gothic" pitchFamily="34" charset="0"/>
              </a:rPr>
              <a:t>Сравнение ЧАС ПИК и аналога</a:t>
            </a:r>
          </a:p>
          <a:p>
            <a:pPr marL="4572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Century Gothic" pitchFamily="34" charset="0"/>
              </a:rPr>
              <a:t> при аэрозольной дезинфекции: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75856" y="332656"/>
            <a:ext cx="4064239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dirty="0">
                <a:effectLst>
                  <a:reflection blurRad="6350" endPos="0" dir="5400000" sy="-100000" algn="bl" rotWithShape="0"/>
                </a:effectLst>
              </a:rPr>
              <a:t>ЧАС ПИК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3516"/>
            <a:ext cx="1786283" cy="107298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71984428"/>
              </p:ext>
            </p:extLst>
          </p:nvPr>
        </p:nvGraphicFramePr>
        <p:xfrm>
          <a:off x="755576" y="2348878"/>
          <a:ext cx="7416825" cy="3253089"/>
        </p:xfrm>
        <a:graphic>
          <a:graphicData uri="http://schemas.openxmlformats.org/drawingml/2006/table">
            <a:tbl>
              <a:tblPr/>
              <a:tblGrid>
                <a:gridCol w="2449718">
                  <a:extLst>
                    <a:ext uri="{9D8B030D-6E8A-4147-A177-3AD203B41FA5}">
                      <a16:colId xmlns="" xmlns:a16="http://schemas.microsoft.com/office/drawing/2014/main" val="1218709675"/>
                    </a:ext>
                  </a:extLst>
                </a:gridCol>
                <a:gridCol w="3261778">
                  <a:extLst>
                    <a:ext uri="{9D8B030D-6E8A-4147-A177-3AD203B41FA5}">
                      <a16:colId xmlns="" xmlns:a16="http://schemas.microsoft.com/office/drawing/2014/main" val="3774132829"/>
                    </a:ext>
                  </a:extLst>
                </a:gridCol>
                <a:gridCol w="1705329">
                  <a:extLst>
                    <a:ext uri="{9D8B030D-6E8A-4147-A177-3AD203B41FA5}">
                      <a16:colId xmlns="" xmlns:a16="http://schemas.microsoft.com/office/drawing/2014/main" val="518378577"/>
                    </a:ext>
                  </a:extLst>
                </a:gridCol>
              </a:tblGrid>
              <a:tr h="1977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</a:t>
                      </a:r>
                    </a:p>
                  </a:txBody>
                  <a:tcPr marL="7008" marR="7008" marT="7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ЧАС ПИК</a:t>
                      </a:r>
                    </a:p>
                  </a:txBody>
                  <a:tcPr marL="7008" marR="7008" marT="7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Аналог</a:t>
                      </a:r>
                    </a:p>
                  </a:txBody>
                  <a:tcPr marL="7008" marR="7008" marT="7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6289261"/>
                  </a:ext>
                </a:extLst>
              </a:tr>
              <a:tr h="102639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Состав препарата</a:t>
                      </a:r>
                    </a:p>
                  </a:txBody>
                  <a:tcPr marL="7008" marR="7008" marT="7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Октилдецилдиметиламония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хлорид–3 %;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диоктилдиметиламония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хлорид-1,5%;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дидецилдиметиламония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хлорид-1,5%;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алкилдиметилбензиламонию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хлорид-4,00%;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глутаровый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диальдегид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10%;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глиоксалевый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диальдегид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3%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8" marR="7008" marT="7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ЧАС (2) - 24%;</a:t>
                      </a:r>
                      <a:b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глутаровый диальдегид 10%</a:t>
                      </a:r>
                    </a:p>
                  </a:txBody>
                  <a:tcPr marL="7008" marR="7008" marT="7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33978335"/>
                  </a:ext>
                </a:extLst>
              </a:tr>
              <a:tr h="209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Токсичность и безопасность средства:</a:t>
                      </a:r>
                    </a:p>
                  </a:txBody>
                  <a:tcPr marL="7008" marR="7008" marT="7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класс опасности</a:t>
                      </a:r>
                    </a:p>
                  </a:txBody>
                  <a:tcPr marL="7008" marR="7008" marT="7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 класс опасности</a:t>
                      </a:r>
                    </a:p>
                  </a:txBody>
                  <a:tcPr marL="7008" marR="7008" marT="7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30457506"/>
                  </a:ext>
                </a:extLst>
              </a:tr>
              <a:tr h="19774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Рабочая концентрация, %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</a:t>
                      </a:r>
                    </a:p>
                  </a:txBody>
                  <a:tcPr marL="7008" marR="7008" marT="7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08" marR="7008" marT="7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008" marR="7008" marT="7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70490415"/>
                  </a:ext>
                </a:extLst>
              </a:tr>
              <a:tr h="19774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Рабочая концентрация, %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7008" marR="7008" marT="7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08" marR="7008" marT="7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008" marR="7008" marT="7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53472589"/>
                  </a:ext>
                </a:extLst>
              </a:tr>
              <a:tr h="3470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Норма расхода готового раствора мл на 1 м/куб. методом аэрозольного распыления</a:t>
                      </a:r>
                    </a:p>
                  </a:txBody>
                  <a:tcPr marL="7008" marR="7008" marT="7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008" marR="7008" marT="7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08" marR="7008" marT="7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29715533"/>
                  </a:ext>
                </a:extLst>
              </a:tr>
              <a:tr h="22246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Цена за 1 л концентрата, руб.</a:t>
                      </a:r>
                    </a:p>
                  </a:txBody>
                  <a:tcPr marL="7008" marR="7008" marT="7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008" marR="7008" marT="7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7008" marR="7008" marT="7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40020918"/>
                  </a:ext>
                </a:extLst>
              </a:tr>
              <a:tr h="21422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Цена за 1 л готового раствора, руб.</a:t>
                      </a:r>
                    </a:p>
                  </a:txBody>
                  <a:tcPr marL="7008" marR="7008" marT="7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008" marR="7008" marT="7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008" marR="7008" marT="7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42565416"/>
                  </a:ext>
                </a:extLst>
              </a:tr>
              <a:tr h="22230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Стоимость обработки 1 куб. м, руб.</a:t>
                      </a:r>
                    </a:p>
                  </a:txBody>
                  <a:tcPr marL="7008" marR="7008" marT="7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0,15</a:t>
                      </a:r>
                    </a:p>
                  </a:txBody>
                  <a:tcPr marL="7008" marR="7008" marT="7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7008" marR="7008" marT="7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85267392"/>
                  </a:ext>
                </a:extLst>
              </a:tr>
              <a:tr h="3707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Стоимость обработки 1000 куб. м, руб.</a:t>
                      </a:r>
                    </a:p>
                  </a:txBody>
                  <a:tcPr marL="7008" marR="7008" marT="7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008" marR="7008" marT="7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7008" marR="7008" marT="7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20173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20264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йпакс\Desktop\лого продуктов\Log_ipaxGro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0" y="297596"/>
            <a:ext cx="1786057" cy="1076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043608" y="2928934"/>
            <a:ext cx="7618706" cy="3643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Georgia" pitchFamily="18" charset="0"/>
              <a:buNone/>
            </a:pPr>
            <a:r>
              <a:rPr lang="ru-RU" sz="2800" dirty="0">
                <a:solidFill>
                  <a:srgbClr val="0C3E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ожидании ваших вопросов,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Эксклюзивный представитель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ООО «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Айпакс-групп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» (Беларусь) в Республике Казахстан:</a:t>
            </a:r>
            <a:endParaRPr lang="en-US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parajita" pitchFamily="34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ТОО «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НефтеПромКомплект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»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город Актобе, улица Почтовая, 13</a:t>
            </a:r>
          </a:p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mob.: + 7 701 773 66 99</a:t>
            </a:r>
          </a:p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e-mail: </a:t>
            </a:r>
            <a:r>
              <a:rPr lang="en-A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npk-aktobe.kz@mail.ru</a:t>
            </a: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parajita" pitchFamily="34" charset="0"/>
            </a:endParaRPr>
          </a:p>
          <a:p>
            <a:pPr marL="68580" indent="0" algn="ctr">
              <a:buFont typeface="Georgia" pitchFamily="18" charset="0"/>
              <a:buNone/>
            </a:pPr>
            <a:endParaRPr lang="ru-RU" sz="2000" dirty="0" smtClean="0">
              <a:solidFill>
                <a:srgbClr val="0C3E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68580" indent="0" algn="ctr">
              <a:buFont typeface="Georgia" pitchFamily="18" charset="0"/>
              <a:buNone/>
            </a:pPr>
            <a:endParaRPr lang="ru-RU" sz="2000" dirty="0">
              <a:solidFill>
                <a:srgbClr val="0C3E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68580" indent="0" algn="ctr">
              <a:buFont typeface="Georgia" pitchFamily="18" charset="0"/>
              <a:buNone/>
            </a:pPr>
            <a:r>
              <a:rPr lang="en-US" sz="2400" b="1" dirty="0" smtClean="0">
                <a:solidFill>
                  <a:srgbClr val="0C3E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www.greenpax.by</a:t>
            </a:r>
            <a:endParaRPr lang="ru-RU" sz="3200" b="1" i="1" dirty="0" smtClean="0">
              <a:solidFill>
                <a:srgbClr val="0C3E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68580" indent="0" algn="ctr">
              <a:buFont typeface="Georgia" pitchFamily="18" charset="0"/>
              <a:buNone/>
            </a:pPr>
            <a:endParaRPr lang="ru-RU" sz="2800" b="1" i="1" dirty="0">
              <a:solidFill>
                <a:srgbClr val="0C3E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71670" y="173955"/>
            <a:ext cx="40719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ctr">
              <a:buFont typeface="Georgia" pitchFamily="18" charset="0"/>
              <a:buNone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Обращайтесь к нам, предложим наиболее рациональные и эффективные способы применения нашей продукции, учитывая специфику вашего бизнеса и потребности конкретного предприятия.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49097FA4-B84B-4175-87F8-C45234298C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38" t="30807" r="48867" b="53903"/>
          <a:stretch/>
        </p:blipFill>
        <p:spPr>
          <a:xfrm>
            <a:off x="6072198" y="285728"/>
            <a:ext cx="2679232" cy="802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464080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4387" y="1093334"/>
            <a:ext cx="8422482" cy="312775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	</a:t>
            </a:r>
            <a:r>
              <a:rPr lang="en-US" dirty="0"/>
              <a:t>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производства ООО «Айпакс-групп» - это инновационные средства для проведения текущей, заключительной и вынужденной дезинфекции во всех животноводческих сферах.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6848" y="2852935"/>
            <a:ext cx="2520280" cy="1055101"/>
          </a:xfrm>
          <a:prstGeom prst="roundRect">
            <a:avLst/>
          </a:prstGeom>
          <a:gradFill flip="none" rotWithShape="1">
            <a:gsLst>
              <a:gs pos="0">
                <a:srgbClr val="53B113">
                  <a:tint val="66000"/>
                  <a:satMod val="160000"/>
                </a:srgbClr>
              </a:gs>
              <a:gs pos="50000">
                <a:srgbClr val="53B113">
                  <a:tint val="44500"/>
                  <a:satMod val="160000"/>
                </a:srgbClr>
              </a:gs>
              <a:gs pos="100000">
                <a:srgbClr val="53B113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53B1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текущая</a:t>
            </a:r>
            <a:endParaRPr lang="ru-RU" sz="2000" dirty="0">
              <a:solidFill>
                <a:srgbClr val="53B1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07742" y="2852936"/>
            <a:ext cx="2672088" cy="1055101"/>
          </a:xfrm>
          <a:prstGeom prst="roundRect">
            <a:avLst/>
          </a:prstGeom>
          <a:gradFill flip="none" rotWithShape="1">
            <a:gsLst>
              <a:gs pos="0">
                <a:srgbClr val="65D717">
                  <a:tint val="66000"/>
                  <a:satMod val="160000"/>
                </a:srgbClr>
              </a:gs>
              <a:gs pos="50000">
                <a:srgbClr val="65D717">
                  <a:tint val="44500"/>
                  <a:satMod val="160000"/>
                </a:srgbClr>
              </a:gs>
              <a:gs pos="100000">
                <a:srgbClr val="65D717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53B1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заключительная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86589" y="2852936"/>
            <a:ext cx="2520280" cy="1055101"/>
          </a:xfrm>
          <a:prstGeom prst="roundRect">
            <a:avLst/>
          </a:prstGeom>
          <a:gradFill flip="none" rotWithShape="1">
            <a:gsLst>
              <a:gs pos="0">
                <a:srgbClr val="A8F177">
                  <a:tint val="66000"/>
                  <a:satMod val="160000"/>
                </a:srgbClr>
              </a:gs>
              <a:gs pos="50000">
                <a:srgbClr val="A8F177">
                  <a:tint val="44500"/>
                  <a:satMod val="160000"/>
                </a:srgbClr>
              </a:gs>
              <a:gs pos="100000">
                <a:srgbClr val="A8F177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53B1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вынужденная</a:t>
            </a:r>
            <a:endParaRPr lang="ru-RU" dirty="0">
              <a:solidFill>
                <a:srgbClr val="53B1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C:\Users\Айпакс\Desktop\лого продуктов\Log_ipaxGro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8732" y1="15315" x2="48551" y2="13814"/>
                        <a14:foregroundMark x1="49457" y1="13814" x2="57971" y2="4204"/>
                        <a14:foregroundMark x1="86594" y1="9009" x2="89855" y2="13213"/>
                        <a14:foregroundMark x1="86051" y1="90390" x2="92210" y2="81682"/>
                        <a14:foregroundMark x1="73188" y1="97297" x2="65580" y2="96697"/>
                        <a14:foregroundMark x1="62681" y1="92192" x2="46920" y2="80781"/>
                        <a14:foregroundMark x1="45833" y1="92492" x2="29348" y2="92192"/>
                        <a14:foregroundMark x1="20290" y1="92192" x2="30254" y2="91592"/>
                        <a14:foregroundMark x1="30254" y1="91592" x2="30254" y2="91592"/>
                        <a14:foregroundMark x1="42572" y1="84084" x2="11775" y2="84084"/>
                        <a14:foregroundMark x1="40217" y1="76577" x2="3442" y2="76577"/>
                        <a14:foregroundMark x1="49638" y1="52553" x2="48732" y2="66366"/>
                        <a14:foregroundMark x1="39674" y1="53754" x2="39855" y2="62763"/>
                        <a14:foregroundMark x1="26812" y1="55856" x2="29348" y2="50751"/>
                        <a14:foregroundMark x1="18297" y1="61862" x2="18841" y2="53754"/>
                        <a14:foregroundMark x1="6884" y1="62763" x2="5616" y2="57057"/>
                        <a14:foregroundMark x1="7609" y1="35435" x2="6522" y2="24324"/>
                        <a14:foregroundMark x1="14312" y1="30631" x2="13587" y2="20721"/>
                        <a14:foregroundMark x1="26630" y1="29429" x2="28623" y2="21622"/>
                        <a14:foregroundMark x1="48551" y1="27928" x2="50181" y2="213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0" y="297596"/>
            <a:ext cx="1786057" cy="1076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йпакс\Desktop\значки\987384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970" b="7125"/>
          <a:stretch/>
        </p:blipFill>
        <p:spPr bwMode="auto">
          <a:xfrm>
            <a:off x="713255" y="4005064"/>
            <a:ext cx="7661062" cy="2552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219184" y="370753"/>
            <a:ext cx="366072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3200" dirty="0">
                <a:effectLst>
                  <a:reflection blurRad="6350" endPos="0" dir="5400000" sy="-100000" algn="bl" rotWithShape="0"/>
                </a:effectLst>
              </a:rPr>
              <a:t>Дезинфектанты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409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йпакс\Desktop\значки\amin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591" y="5445224"/>
            <a:ext cx="1080000" cy="1080000"/>
          </a:xfrm>
          <a:prstGeom prst="rect">
            <a:avLst/>
          </a:prstGeom>
          <a:noFill/>
          <a:effectLst>
            <a:glow rad="228600">
              <a:srgbClr val="888FD2">
                <a:alpha val="40000"/>
              </a:srgb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йпакс\Desktop\значки\c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234" y="5445224"/>
            <a:ext cx="1080000" cy="1080000"/>
          </a:xfrm>
          <a:prstGeom prst="rect">
            <a:avLst/>
          </a:prstGeom>
          <a:noFill/>
          <a:effectLst>
            <a:glow rad="228600">
              <a:srgbClr val="888FD2">
                <a:alpha val="40000"/>
              </a:srgb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йпакс\Desktop\значки\c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591" y="5445224"/>
            <a:ext cx="1080000" cy="1080000"/>
          </a:xfrm>
          <a:prstGeom prst="rect">
            <a:avLst/>
          </a:prstGeom>
          <a:noFill/>
          <a:effectLst>
            <a:glow rad="228600">
              <a:srgbClr val="888FD2">
                <a:alpha val="40000"/>
              </a:srgb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Айпакс\Desktop\значки\pero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591" y="5445224"/>
            <a:ext cx="1080000" cy="1080000"/>
          </a:xfrm>
          <a:prstGeom prst="rect">
            <a:avLst/>
          </a:prstGeom>
          <a:noFill/>
          <a:effectLst>
            <a:glow rad="228600">
              <a:srgbClr val="888FD2">
                <a:alpha val="40000"/>
              </a:srgb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Айпакс\Desktop\значки\pero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14" y="5445224"/>
            <a:ext cx="1080000" cy="1080000"/>
          </a:xfrm>
          <a:prstGeom prst="rect">
            <a:avLst/>
          </a:prstGeom>
          <a:noFill/>
          <a:effectLst>
            <a:glow rad="228600">
              <a:srgbClr val="888FD2">
                <a:alpha val="40000"/>
              </a:srgb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Айпакс\Desktop\значки\c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549" y="5445224"/>
            <a:ext cx="1080000" cy="1080000"/>
          </a:xfrm>
          <a:prstGeom prst="rect">
            <a:avLst/>
          </a:prstGeom>
          <a:noFill/>
          <a:effectLst>
            <a:glow rad="228600">
              <a:srgbClr val="888FD2">
                <a:alpha val="40000"/>
              </a:srgb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Айпакс\Desktop\значки\btc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389" y="5445224"/>
            <a:ext cx="1080000" cy="1080000"/>
          </a:xfrm>
          <a:prstGeom prst="rect">
            <a:avLst/>
          </a:prstGeom>
          <a:noFill/>
          <a:effectLst>
            <a:glow rad="228600">
              <a:srgbClr val="888FD2">
                <a:alpha val="40000"/>
              </a:srgb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Айпакс\Desktop\значки\c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7" y="5445224"/>
            <a:ext cx="1080000" cy="1080000"/>
          </a:xfrm>
          <a:prstGeom prst="rect">
            <a:avLst/>
          </a:prstGeom>
          <a:noFill/>
          <a:effectLst>
            <a:glow rad="228600">
              <a:srgbClr val="888FD2">
                <a:alpha val="40000"/>
              </a:srgb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490837" y="1085175"/>
            <a:ext cx="8245424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 вызывают коррозии металлов и совместимы со всеми видами поверхностей, не оказывают разрушающего действия на изоляцию электрических проводов.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Применимы при низких температурах (от 10 ºС), при замерзании и оттаивании не теряют своих свойств.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 имеют запаха, при этом нейтрализуют неприятные запахи.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Отработанные рабочие растворы допустимо сливать в производственно-бытовую канализацию.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Благодаря низким концентрациям (от 0,1%) приготовления рабочих растворов средства гарантируют минимальную стоимость обработки поверхностей.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Легко растворяется в воде и имеет моющие свойства.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Могут  применяться с каустической содой.</a:t>
            </a:r>
          </a:p>
          <a:p>
            <a:endParaRPr lang="ru-RU" sz="15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6363" y="44624"/>
            <a:ext cx="1786283" cy="1072989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2576263" y="188640"/>
            <a:ext cx="586814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dirty="0">
                <a:effectLst>
                  <a:reflection blurRad="6350" endPos="0" dir="5400000" sy="-100000" algn="bl" rotWithShape="0"/>
                </a:effectLst>
              </a:rPr>
              <a:t>ПРЕИМУЩЕСТВА</a:t>
            </a:r>
          </a:p>
        </p:txBody>
      </p:sp>
    </p:spTree>
    <p:extLst>
      <p:ext uri="{BB962C8B-B14F-4D97-AF65-F5344CB8AC3E}">
        <p14:creationId xmlns="" xmlns:p14="http://schemas.microsoft.com/office/powerpoint/2010/main" val="155241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йпакс\Desktop\значки\1-Log_GreenPAX-kopiya-3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8" y="1078731"/>
            <a:ext cx="4624032" cy="3574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6661" y="879764"/>
            <a:ext cx="4439550" cy="396044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2400" b="1" i="1" dirty="0">
              <a:latin typeface="Century Gothic" pitchFamily="34" charset="0"/>
            </a:endParaRPr>
          </a:p>
          <a:p>
            <a:pPr marL="4572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Century Gothic" pitchFamily="34" charset="0"/>
              </a:rPr>
              <a:t>Дезинфекцию можно проводить в присутствии животных!</a:t>
            </a:r>
          </a:p>
          <a:p>
            <a:pPr marL="45720" indent="0">
              <a:buNone/>
            </a:pPr>
            <a:r>
              <a:rPr lang="ru-RU" sz="1900" b="1" dirty="0">
                <a:latin typeface="Century Gothic" pitchFamily="34" charset="0"/>
              </a:rPr>
              <a:t>     Имеют 4 класс токсичности – малоопасный.</a:t>
            </a:r>
          </a:p>
          <a:p>
            <a:pPr marL="45720" indent="0">
              <a:buNone/>
            </a:pPr>
            <a:r>
              <a:rPr lang="ru-RU" sz="1900" b="1" dirty="0">
                <a:latin typeface="Century Gothic" pitchFamily="34" charset="0"/>
              </a:rPr>
              <a:t>     Борются со всем спектром бактериальных и вирусных инфекционных заболеваний благодаря сложному многокомпонентному составу.</a:t>
            </a:r>
          </a:p>
        </p:txBody>
      </p:sp>
      <p:pic>
        <p:nvPicPr>
          <p:cNvPr id="9" name="Picture 2" descr="C:\Users\Айпакс\Desktop\лого продуктов\Log_ipaxGro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8732" y1="15315" x2="48551" y2="13814"/>
                        <a14:foregroundMark x1="49457" y1="13814" x2="57971" y2="4204"/>
                        <a14:foregroundMark x1="86594" y1="9009" x2="89855" y2="13213"/>
                        <a14:foregroundMark x1="86051" y1="90390" x2="92210" y2="81682"/>
                        <a14:foregroundMark x1="73188" y1="97297" x2="65580" y2="96697"/>
                        <a14:foregroundMark x1="62681" y1="92192" x2="46920" y2="80781"/>
                        <a14:foregroundMark x1="45833" y1="92492" x2="29348" y2="92192"/>
                        <a14:foregroundMark x1="20290" y1="92192" x2="30254" y2="91592"/>
                        <a14:foregroundMark x1="30254" y1="91592" x2="30254" y2="91592"/>
                        <a14:foregroundMark x1="42572" y1="84084" x2="11775" y2="84084"/>
                        <a14:foregroundMark x1="40217" y1="76577" x2="3442" y2="76577"/>
                        <a14:foregroundMark x1="49638" y1="52553" x2="48732" y2="66366"/>
                        <a14:foregroundMark x1="39674" y1="53754" x2="39855" y2="62763"/>
                        <a14:foregroundMark x1="26812" y1="55856" x2="29348" y2="50751"/>
                        <a14:foregroundMark x1="18297" y1="61862" x2="18841" y2="53754"/>
                        <a14:foregroundMark x1="6884" y1="62763" x2="5616" y2="57057"/>
                        <a14:foregroundMark x1="7609" y1="35435" x2="6522" y2="24324"/>
                        <a14:foregroundMark x1="14312" y1="30631" x2="13587" y2="20721"/>
                        <a14:foregroundMark x1="26630" y1="29429" x2="28623" y2="21622"/>
                        <a14:foregroundMark x1="48551" y1="27928" x2="50181" y2="213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724" y="1863588"/>
            <a:ext cx="213880" cy="128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Айпакс\Desktop\лого продуктов\Log_ipaxGrou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732" y1="15315" x2="48551" y2="13814"/>
                        <a14:foregroundMark x1="49457" y1="13814" x2="57971" y2="4204"/>
                        <a14:foregroundMark x1="86594" y1="9009" x2="89855" y2="13213"/>
                        <a14:foregroundMark x1="86051" y1="90390" x2="92210" y2="81682"/>
                        <a14:foregroundMark x1="73188" y1="97297" x2="65580" y2="96697"/>
                        <a14:foregroundMark x1="62681" y1="92192" x2="46920" y2="80781"/>
                        <a14:foregroundMark x1="45833" y1="92492" x2="29348" y2="92192"/>
                        <a14:foregroundMark x1="20290" y1="92192" x2="30254" y2="91592"/>
                        <a14:foregroundMark x1="30254" y1="91592" x2="30254" y2="91592"/>
                        <a14:foregroundMark x1="42572" y1="84084" x2="11775" y2="84084"/>
                        <a14:foregroundMark x1="40217" y1="76577" x2="3442" y2="76577"/>
                        <a14:foregroundMark x1="49638" y1="52553" x2="48732" y2="66366"/>
                        <a14:foregroundMark x1="39674" y1="53754" x2="39855" y2="62763"/>
                        <a14:foregroundMark x1="26812" y1="55856" x2="29348" y2="50751"/>
                        <a14:foregroundMark x1="18297" y1="61862" x2="18841" y2="53754"/>
                        <a14:foregroundMark x1="6884" y1="62763" x2="5616" y2="57057"/>
                        <a14:foregroundMark x1="7609" y1="35435" x2="6522" y2="24324"/>
                        <a14:foregroundMark x1="14312" y1="30631" x2="13587" y2="20721"/>
                        <a14:foregroundMark x1="26630" y1="29429" x2="28623" y2="21622"/>
                        <a14:foregroundMark x1="48551" y1="27928" x2="50181" y2="213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933" y="1412564"/>
            <a:ext cx="1584176" cy="954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190363" y="4840204"/>
            <a:ext cx="8731696" cy="1685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1900" b="1" dirty="0">
                <a:latin typeface="Century Gothic" pitchFamily="34" charset="0"/>
              </a:rPr>
              <a:t>     Не содержат хлора, фенолов и фосфатов.</a:t>
            </a:r>
          </a:p>
          <a:p>
            <a:pPr marL="45720" indent="0">
              <a:buFont typeface="Georgia" pitchFamily="18" charset="0"/>
              <a:buNone/>
            </a:pPr>
            <a:r>
              <a:rPr lang="ru-RU" sz="1900" b="1" dirty="0">
                <a:latin typeface="Century Gothic" pitchFamily="34" charset="0"/>
              </a:rPr>
              <a:t>     </a:t>
            </a:r>
            <a:r>
              <a:rPr lang="ru-RU" sz="1900" b="1" dirty="0" err="1">
                <a:latin typeface="Century Gothic" pitchFamily="34" charset="0"/>
              </a:rPr>
              <a:t>Биоразлагаемые</a:t>
            </a:r>
            <a:r>
              <a:rPr lang="ru-RU" sz="1900" b="1" dirty="0">
                <a:latin typeface="Century Gothic" pitchFamily="34" charset="0"/>
              </a:rPr>
              <a:t>, не разрушают здоровую клетку.</a:t>
            </a:r>
          </a:p>
          <a:p>
            <a:pPr marL="45720" indent="0">
              <a:buNone/>
            </a:pPr>
            <a:r>
              <a:rPr lang="ru-RU" sz="1900" b="1" dirty="0">
                <a:latin typeface="Century Gothic" pitchFamily="34" charset="0"/>
              </a:rPr>
              <a:t>     Обеспечивают экономию при складском хранении и перевозке благодаря высокой концентрации средства.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144" y="116632"/>
            <a:ext cx="1786283" cy="1072989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576263" y="188640"/>
            <a:ext cx="586814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dirty="0">
                <a:effectLst>
                  <a:reflection blurRad="6350" endPos="0" dir="5400000" sy="-100000" algn="bl" rotWithShape="0"/>
                </a:effectLst>
              </a:rPr>
              <a:t>ПРЕИМУЩЕСТВА</a:t>
            </a:r>
          </a:p>
        </p:txBody>
      </p:sp>
    </p:spTree>
    <p:extLst>
      <p:ext uri="{BB962C8B-B14F-4D97-AF65-F5344CB8AC3E}">
        <p14:creationId xmlns="" xmlns:p14="http://schemas.microsoft.com/office/powerpoint/2010/main" val="3334349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35440" y="1200317"/>
            <a:ext cx="9433496" cy="210139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b="1" dirty="0">
                <a:latin typeface="Century Gothic" pitchFamily="34" charset="0"/>
              </a:rPr>
              <a:t>обладают бактерицидными, </a:t>
            </a:r>
            <a:r>
              <a:rPr lang="ru-RU" sz="2000" b="1" dirty="0" err="1">
                <a:latin typeface="Century Gothic" pitchFamily="34" charset="0"/>
              </a:rPr>
              <a:t>фунгицидными</a:t>
            </a:r>
            <a:r>
              <a:rPr lang="ru-RU" sz="2000" b="1" dirty="0">
                <a:latin typeface="Century Gothic" pitchFamily="34" charset="0"/>
              </a:rPr>
              <a:t> </a:t>
            </a:r>
          </a:p>
          <a:p>
            <a:pPr marL="45720" indent="0" algn="ctr">
              <a:buNone/>
            </a:pPr>
            <a:r>
              <a:rPr lang="ru-RU" sz="2000" b="1" dirty="0">
                <a:latin typeface="Century Gothic" pitchFamily="34" charset="0"/>
              </a:rPr>
              <a:t>и </a:t>
            </a:r>
            <a:r>
              <a:rPr lang="ru-RU" sz="2000" b="1" dirty="0" err="1">
                <a:latin typeface="Century Gothic" pitchFamily="34" charset="0"/>
              </a:rPr>
              <a:t>вирулицидными</a:t>
            </a:r>
            <a:r>
              <a:rPr lang="ru-RU" sz="2000" b="1" dirty="0">
                <a:latin typeface="Century Gothic" pitchFamily="34" charset="0"/>
              </a:rPr>
              <a:t> свойствами. </a:t>
            </a:r>
          </a:p>
          <a:p>
            <a:pPr marL="45720" indent="0" algn="ctr">
              <a:buNone/>
            </a:pPr>
            <a:r>
              <a:rPr lang="ru-RU" sz="1800" b="1" dirty="0">
                <a:latin typeface="Century Gothic" pitchFamily="34" charset="0"/>
              </a:rPr>
              <a:t>В очагах эпизоотий с целью санации и профилактической дезинфекции </a:t>
            </a:r>
          </a:p>
          <a:p>
            <a:pPr marL="45720" indent="0" algn="ctr">
              <a:buNone/>
            </a:pPr>
            <a:r>
              <a:rPr lang="ru-RU" sz="1800" b="1" dirty="0">
                <a:latin typeface="Century Gothic" pitchFamily="34" charset="0"/>
              </a:rPr>
              <a:t>применяют следующие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67544" y="2880839"/>
            <a:ext cx="8983337" cy="1088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МЕТОДЫ ОБРАБОТКИ: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0400" y="3805805"/>
            <a:ext cx="2016000" cy="1044000"/>
          </a:xfrm>
          <a:prstGeom prst="roundRect">
            <a:avLst/>
          </a:prstGeom>
          <a:gradFill flip="none" rotWithShape="1">
            <a:gsLst>
              <a:gs pos="0">
                <a:srgbClr val="53B113">
                  <a:tint val="66000"/>
                  <a:satMod val="160000"/>
                </a:srgbClr>
              </a:gs>
              <a:gs pos="50000">
                <a:srgbClr val="53B113">
                  <a:tint val="44500"/>
                  <a:satMod val="160000"/>
                </a:srgbClr>
              </a:gs>
              <a:gs pos="100000">
                <a:srgbClr val="53B113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53B113"/>
                </a:solidFill>
              </a:rPr>
              <a:t>орошение</a:t>
            </a:r>
            <a:endParaRPr lang="ru-RU" sz="1600" b="1" dirty="0">
              <a:solidFill>
                <a:srgbClr val="53B113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83544" y="3805805"/>
            <a:ext cx="2016000" cy="1044000"/>
          </a:xfrm>
          <a:prstGeom prst="roundRect">
            <a:avLst/>
          </a:prstGeom>
          <a:gradFill flip="none" rotWithShape="1">
            <a:gsLst>
              <a:gs pos="0">
                <a:srgbClr val="53B113">
                  <a:tint val="66000"/>
                  <a:satMod val="160000"/>
                </a:srgbClr>
              </a:gs>
              <a:gs pos="50000">
                <a:srgbClr val="53B113">
                  <a:tint val="44500"/>
                  <a:satMod val="160000"/>
                </a:srgbClr>
              </a:gs>
              <a:gs pos="100000">
                <a:srgbClr val="53B113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53B113"/>
                </a:solidFill>
              </a:rPr>
              <a:t>пена</a:t>
            </a:r>
            <a:endParaRPr lang="ru-RU" sz="1600" b="1" dirty="0">
              <a:solidFill>
                <a:srgbClr val="53B113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26688" y="3799191"/>
            <a:ext cx="2016000" cy="1044000"/>
          </a:xfrm>
          <a:prstGeom prst="roundRect">
            <a:avLst/>
          </a:prstGeom>
          <a:gradFill flip="none" rotWithShape="1">
            <a:gsLst>
              <a:gs pos="0">
                <a:srgbClr val="53B113">
                  <a:tint val="66000"/>
                  <a:satMod val="160000"/>
                </a:srgbClr>
              </a:gs>
              <a:gs pos="50000">
                <a:srgbClr val="53B113">
                  <a:tint val="44500"/>
                  <a:satMod val="160000"/>
                </a:srgbClr>
              </a:gs>
              <a:gs pos="100000">
                <a:srgbClr val="53B113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53B113"/>
                </a:solidFill>
              </a:rPr>
              <a:t>протирание</a:t>
            </a:r>
            <a:endParaRPr lang="ru-RU" sz="1600" b="1" dirty="0">
              <a:solidFill>
                <a:srgbClr val="53B113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69832" y="3805805"/>
            <a:ext cx="2016000" cy="1044000"/>
          </a:xfrm>
          <a:prstGeom prst="roundRect">
            <a:avLst/>
          </a:prstGeom>
          <a:gradFill flip="none" rotWithShape="1">
            <a:gsLst>
              <a:gs pos="0">
                <a:srgbClr val="53B113">
                  <a:tint val="66000"/>
                  <a:satMod val="160000"/>
                </a:srgbClr>
              </a:gs>
              <a:gs pos="50000">
                <a:srgbClr val="53B113">
                  <a:tint val="44500"/>
                  <a:satMod val="160000"/>
                </a:srgbClr>
              </a:gs>
              <a:gs pos="100000">
                <a:srgbClr val="53B113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53B113"/>
                </a:solidFill>
              </a:rPr>
              <a:t>аэрозоль</a:t>
            </a:r>
            <a:endParaRPr lang="ru-RU" sz="1600" b="1" dirty="0">
              <a:solidFill>
                <a:srgbClr val="53B113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13" y="127328"/>
            <a:ext cx="1786283" cy="1072989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2244349" y="203714"/>
            <a:ext cx="6368953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dirty="0">
                <a:effectLst>
                  <a:reflection blurRad="6350" endPos="0" dir="5400000" sy="-100000" algn="bl" rotWithShape="0"/>
                </a:effectLst>
              </a:rPr>
              <a:t>БТС ПЛЮС и ЧАС ПИК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75544" y="5274908"/>
            <a:ext cx="2016000" cy="1044000"/>
          </a:xfrm>
          <a:prstGeom prst="roundRect">
            <a:avLst/>
          </a:prstGeom>
          <a:gradFill flip="none" rotWithShape="1">
            <a:gsLst>
              <a:gs pos="0">
                <a:srgbClr val="53B113">
                  <a:tint val="66000"/>
                  <a:satMod val="160000"/>
                </a:srgbClr>
              </a:gs>
              <a:gs pos="50000">
                <a:srgbClr val="53B113">
                  <a:tint val="44500"/>
                  <a:satMod val="160000"/>
                </a:srgbClr>
              </a:gs>
              <a:gs pos="100000">
                <a:srgbClr val="53B113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53B113"/>
                </a:solidFill>
              </a:rPr>
              <a:t>туман</a:t>
            </a:r>
            <a:endParaRPr lang="ru-RU" sz="1600" b="1" dirty="0">
              <a:solidFill>
                <a:srgbClr val="53B113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718688" y="5266354"/>
            <a:ext cx="2016000" cy="1044000"/>
          </a:xfrm>
          <a:prstGeom prst="roundRect">
            <a:avLst/>
          </a:prstGeom>
          <a:gradFill flip="none" rotWithShape="1">
            <a:gsLst>
              <a:gs pos="0">
                <a:srgbClr val="53B113">
                  <a:tint val="66000"/>
                  <a:satMod val="160000"/>
                </a:srgbClr>
              </a:gs>
              <a:gs pos="50000">
                <a:srgbClr val="53B113">
                  <a:tint val="44500"/>
                  <a:satMod val="160000"/>
                </a:srgbClr>
              </a:gs>
              <a:gs pos="100000">
                <a:srgbClr val="53B113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53B113"/>
                </a:solidFill>
              </a:rPr>
              <a:t>погружение</a:t>
            </a:r>
            <a:endParaRPr lang="ru-RU" sz="1600" b="1" dirty="0">
              <a:solidFill>
                <a:srgbClr val="53B113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961832" y="5266354"/>
            <a:ext cx="2016000" cy="1044000"/>
          </a:xfrm>
          <a:prstGeom prst="roundRect">
            <a:avLst/>
          </a:prstGeom>
          <a:gradFill flip="none" rotWithShape="1">
            <a:gsLst>
              <a:gs pos="0">
                <a:srgbClr val="53B113">
                  <a:tint val="66000"/>
                  <a:satMod val="160000"/>
                </a:srgbClr>
              </a:gs>
              <a:gs pos="50000">
                <a:srgbClr val="53B113">
                  <a:tint val="44500"/>
                  <a:satMod val="160000"/>
                </a:srgbClr>
              </a:gs>
              <a:gs pos="100000">
                <a:srgbClr val="53B113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53B113"/>
                </a:solidFill>
              </a:rPr>
              <a:t>замачивание</a:t>
            </a:r>
            <a:endParaRPr lang="ru-RU" sz="1600" b="1" dirty="0">
              <a:solidFill>
                <a:srgbClr val="53B11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4480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4333" y="1478564"/>
            <a:ext cx="6425955" cy="5081774"/>
          </a:xfrm>
        </p:spPr>
        <p:txBody>
          <a:bodyPr>
            <a:normAutofit fontScale="40000" lnSpcReduction="20000"/>
          </a:bodyPr>
          <a:lstStyle/>
          <a:p>
            <a:pPr marL="68580" lvl="0" indent="0">
              <a:buNone/>
            </a:pP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птицеводстве  применяются повсеместно:</a:t>
            </a:r>
          </a:p>
          <a:p>
            <a:pPr lvl="0">
              <a:buFont typeface="Wingdings" pitchFamily="2" charset="2"/>
              <a:buChar char="ü"/>
            </a:pPr>
            <a:r>
              <a:rPr lang="ru-RU" sz="3400" dirty="0">
                <a:latin typeface="Century Gothic" pitchFamily="34" charset="0"/>
              </a:rPr>
              <a:t>инкубаторы</a:t>
            </a:r>
          </a:p>
          <a:p>
            <a:pPr>
              <a:buFont typeface="Wingdings" pitchFamily="2" charset="2"/>
              <a:buChar char="ü"/>
            </a:pPr>
            <a:r>
              <a:rPr lang="ru-RU" sz="3400" dirty="0">
                <a:latin typeface="Century Gothic" pitchFamily="34" charset="0"/>
              </a:rPr>
              <a:t>птичники</a:t>
            </a:r>
          </a:p>
          <a:p>
            <a:pPr>
              <a:buFont typeface="Wingdings" pitchFamily="2" charset="2"/>
              <a:buChar char="ü"/>
            </a:pPr>
            <a:r>
              <a:rPr lang="ru-RU" sz="3400" dirty="0">
                <a:latin typeface="Century Gothic" pitchFamily="34" charset="0"/>
              </a:rPr>
              <a:t>убойные цеха </a:t>
            </a:r>
          </a:p>
          <a:p>
            <a:pPr>
              <a:buFont typeface="Wingdings" pitchFamily="2" charset="2"/>
              <a:buChar char="ü"/>
            </a:pPr>
            <a:r>
              <a:rPr lang="ru-RU" sz="3400" dirty="0">
                <a:latin typeface="Century Gothic" pitchFamily="34" charset="0"/>
              </a:rPr>
              <a:t>оборудование и инвентарь</a:t>
            </a:r>
          </a:p>
          <a:p>
            <a:pPr>
              <a:buFont typeface="Wingdings" pitchFamily="2" charset="2"/>
              <a:buChar char="ü"/>
            </a:pPr>
            <a:r>
              <a:rPr lang="ru-RU" sz="3400" dirty="0" err="1">
                <a:latin typeface="Century Gothic" pitchFamily="34" charset="0"/>
              </a:rPr>
              <a:t>дезбарьеры</a:t>
            </a:r>
            <a:r>
              <a:rPr lang="ru-RU" sz="3400" dirty="0">
                <a:latin typeface="Century Gothic" pitchFamily="34" charset="0"/>
              </a:rPr>
              <a:t> и </a:t>
            </a:r>
            <a:r>
              <a:rPr lang="ru-RU" sz="3400" dirty="0" err="1">
                <a:latin typeface="Century Gothic" pitchFamily="34" charset="0"/>
              </a:rPr>
              <a:t>дезковрики</a:t>
            </a:r>
            <a:endParaRPr lang="ru-RU" sz="3400" dirty="0">
              <a:latin typeface="Century Gothic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400" dirty="0">
                <a:latin typeface="Century Gothic" pitchFamily="34" charset="0"/>
              </a:rPr>
              <a:t>транспорт и т.д.</a:t>
            </a:r>
          </a:p>
          <a:p>
            <a:pPr marL="45720" indent="0">
              <a:buNone/>
            </a:pP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45720" indent="0">
              <a:buNone/>
            </a:pP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Средства используется для дезинфекции:</a:t>
            </a:r>
          </a:p>
          <a:p>
            <a:pPr lvl="0">
              <a:buFont typeface="Wingdings" pitchFamily="2" charset="2"/>
              <a:buChar char="Ø"/>
            </a:pPr>
            <a:r>
              <a:rPr lang="ru-RU" sz="3400" dirty="0" err="1">
                <a:latin typeface="Century Gothic" pitchFamily="34" charset="0"/>
              </a:rPr>
              <a:t>свинокомплексов</a:t>
            </a:r>
            <a:endParaRPr lang="ru-RU" sz="2800" dirty="0">
              <a:latin typeface="Century Gothic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400" dirty="0">
                <a:latin typeface="Century Gothic" pitchFamily="34" charset="0"/>
              </a:rPr>
              <a:t>коровников</a:t>
            </a:r>
            <a:endParaRPr lang="ru-RU" sz="2800" dirty="0">
              <a:latin typeface="Century Gothic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400" dirty="0" err="1">
                <a:latin typeface="Century Gothic" pitchFamily="34" charset="0"/>
              </a:rPr>
              <a:t>страусиных</a:t>
            </a:r>
            <a:r>
              <a:rPr lang="ru-RU" sz="3400" dirty="0">
                <a:latin typeface="Century Gothic" pitchFamily="34" charset="0"/>
              </a:rPr>
              <a:t> и индюшиных ферм</a:t>
            </a:r>
            <a:endParaRPr lang="ru-RU" sz="2800" dirty="0">
              <a:latin typeface="Century Gothic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400" dirty="0" err="1">
                <a:latin typeface="Century Gothic" pitchFamily="34" charset="0"/>
              </a:rPr>
              <a:t>кролеферм</a:t>
            </a:r>
            <a:endParaRPr lang="ru-RU" sz="2800" dirty="0">
              <a:latin typeface="Century Gothic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400" dirty="0" err="1">
                <a:latin typeface="Century Gothic" pitchFamily="34" charset="0"/>
              </a:rPr>
              <a:t>эпидемиологически</a:t>
            </a:r>
            <a:r>
              <a:rPr lang="ru-RU" sz="3400" dirty="0">
                <a:latin typeface="Century Gothic" pitchFamily="34" charset="0"/>
              </a:rPr>
              <a:t> значимых объектов с полным замкнутым циклом выращивания   и убоя животных.</a:t>
            </a:r>
          </a:p>
          <a:p>
            <a:endParaRPr lang="ru-RU" sz="3500" dirty="0">
              <a:latin typeface="Century Gothic" pitchFamily="34" charset="0"/>
            </a:endParaRPr>
          </a:p>
          <a:p>
            <a:pPr marL="45720" indent="0">
              <a:buNone/>
            </a:pP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основе БТС ПЛЮС и ЧАС ПИК – уникальные формулы, </a:t>
            </a:r>
          </a:p>
          <a:p>
            <a:pPr marL="45720" indent="0">
              <a:buNone/>
            </a:pP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при производстве используется сырье лучших мировых </a:t>
            </a:r>
          </a:p>
          <a:p>
            <a:pPr marL="45720" indent="0">
              <a:buNone/>
            </a:pP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производителей.	</a:t>
            </a:r>
          </a:p>
          <a:p>
            <a:endParaRPr lang="ru-RU" dirty="0">
              <a:latin typeface="Century Gothic" pitchFamily="34" charset="0"/>
            </a:endParaRPr>
          </a:p>
        </p:txBody>
      </p:sp>
      <p:pic>
        <p:nvPicPr>
          <p:cNvPr id="8195" name="Picture 3" descr="C:\Users\Айпакс\Desktop\значки\44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230" y="1049612"/>
            <a:ext cx="2520000" cy="165789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Айпакс\Desktop\значки\Без названия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372" y="4746352"/>
            <a:ext cx="2535696" cy="168738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йпакс\Desktop\значки\savann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135" y="2798697"/>
            <a:ext cx="2784696" cy="1856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445" y="223192"/>
            <a:ext cx="1786283" cy="1072989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244349" y="203714"/>
            <a:ext cx="6368953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dirty="0">
                <a:effectLst>
                  <a:reflection blurRad="6350" endPos="0" dir="5400000" sy="-100000" algn="bl" rotWithShape="0"/>
                </a:effectLst>
              </a:rPr>
              <a:t>БТС ПЛЮС и ЧАС ПИК</a:t>
            </a:r>
          </a:p>
        </p:txBody>
      </p:sp>
    </p:spTree>
    <p:extLst>
      <p:ext uri="{BB962C8B-B14F-4D97-AF65-F5344CB8AC3E}">
        <p14:creationId xmlns="" xmlns:p14="http://schemas.microsoft.com/office/powerpoint/2010/main" val="4094983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71800" y="2060848"/>
            <a:ext cx="5977014" cy="5577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dirty="0"/>
              <a:t> </a:t>
            </a:r>
          </a:p>
          <a:p>
            <a:pPr marL="45720" indent="0">
              <a:buNone/>
            </a:pPr>
            <a:endParaRPr lang="uk-UA" dirty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uk-UA" dirty="0"/>
          </a:p>
        </p:txBody>
      </p:sp>
      <p:pic>
        <p:nvPicPr>
          <p:cNvPr id="1030" name="Picture 6" descr="C:\Users\Айпакс\Desktop\Новая папка\Новая папка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0" y="1297236"/>
            <a:ext cx="1814652" cy="12157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йпакс\Desktop\Новая папка\Новая папка\LOGOTIP-DRUZHB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9434" b="89434" l="10127" r="90190">
                        <a14:foregroundMark x1="34335" y1="48302" x2="33861" y2="40000"/>
                        <a14:foregroundMark x1="36392" y1="54340" x2="36076" y2="47925"/>
                        <a14:foregroundMark x1="52532" y1="57736" x2="52532" y2="46038"/>
                        <a14:foregroundMark x1="62025" y1="53585" x2="62025" y2="44528"/>
                        <a14:foregroundMark x1="78481" y1="50189" x2="78165" y2="44151"/>
                        <a14:foregroundMark x1="87342" y1="55849" x2="87816" y2="44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50" r="9140"/>
          <a:stretch/>
        </p:blipFill>
        <p:spPr bwMode="auto">
          <a:xfrm>
            <a:off x="456205" y="3435986"/>
            <a:ext cx="2304163" cy="1009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020504" y="275335"/>
            <a:ext cx="7232016" cy="100459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6400" dirty="0"/>
              <a:t>Высокое качество дезинфицирующих средств</a:t>
            </a:r>
          </a:p>
          <a:p>
            <a:pPr marL="45720" indent="0" algn="ctr">
              <a:buFont typeface="Georgia" pitchFamily="18" charset="0"/>
              <a:buNone/>
            </a:pPr>
            <a:r>
              <a:rPr lang="ru-RU" sz="6400" dirty="0"/>
              <a:t> производства ООО «АЙПАКС-ГРУПП»</a:t>
            </a:r>
          </a:p>
          <a:p>
            <a:pPr marL="45720" indent="0" algn="ctr">
              <a:buFont typeface="Georgia" pitchFamily="18" charset="0"/>
              <a:buNone/>
            </a:pPr>
            <a:r>
              <a:rPr lang="ru-RU" sz="6400" dirty="0"/>
              <a:t>подтверждено сотрудничеством с крупными производителями </a:t>
            </a:r>
          </a:p>
          <a:p>
            <a:pPr marL="45720" indent="0" algn="ctr">
              <a:buFont typeface="Georgia" pitchFamily="18" charset="0"/>
              <a:buNone/>
            </a:pPr>
            <a:r>
              <a:rPr lang="ru-RU" sz="6400" dirty="0"/>
              <a:t>Республики Беларусь и Республики Казахстан:</a:t>
            </a:r>
          </a:p>
          <a:p>
            <a:pPr marL="45720" indent="0" algn="ctr">
              <a:buFont typeface="Georgia" pitchFamily="18" charset="0"/>
              <a:buNone/>
            </a:pPr>
            <a:endParaRPr lang="ru-RU" sz="6400" dirty="0"/>
          </a:p>
          <a:p>
            <a:pPr marL="45720" indent="0">
              <a:buFont typeface="Georgia" pitchFamily="18" charset="0"/>
              <a:buNone/>
            </a:pPr>
            <a:endParaRPr lang="ru-RU" sz="6400" dirty="0"/>
          </a:p>
          <a:p>
            <a:pPr marL="45720" indent="0">
              <a:buFont typeface="Georgia" pitchFamily="18" charset="0"/>
              <a:buNone/>
            </a:pPr>
            <a:endParaRPr lang="ru-RU" sz="1800" dirty="0"/>
          </a:p>
          <a:p>
            <a:pPr marL="45720" indent="0">
              <a:buFont typeface="Georgia" pitchFamily="18" charset="0"/>
              <a:buNone/>
            </a:pPr>
            <a:endParaRPr lang="ru-RU" sz="1800" dirty="0"/>
          </a:p>
          <a:p>
            <a:pPr marL="45720" indent="0">
              <a:buFont typeface="Georgia" pitchFamily="18" charset="0"/>
              <a:buNone/>
            </a:pPr>
            <a:endParaRPr lang="ru-RU" sz="1800" dirty="0"/>
          </a:p>
          <a:p>
            <a:pPr marL="45720" indent="0">
              <a:buFont typeface="Georgia" pitchFamily="18" charset="0"/>
              <a:buNone/>
            </a:pPr>
            <a:endParaRPr lang="ru-RU" sz="1800" dirty="0"/>
          </a:p>
          <a:p>
            <a:pPr marL="45720" indent="0">
              <a:buFont typeface="Georgia" pitchFamily="18" charset="0"/>
              <a:buNone/>
            </a:pPr>
            <a:endParaRPr lang="ru-RU" sz="1800" dirty="0"/>
          </a:p>
          <a:p>
            <a:pPr marL="45720" indent="0">
              <a:buFont typeface="Georgia" pitchFamily="18" charset="0"/>
              <a:buNone/>
            </a:pPr>
            <a:endParaRPr lang="ru-RU" sz="1800" dirty="0"/>
          </a:p>
          <a:p>
            <a:pPr marL="45720" indent="0">
              <a:buFont typeface="Georgia" pitchFamily="18" charset="0"/>
              <a:buNone/>
            </a:pPr>
            <a:endParaRPr lang="ru-RU" sz="1800" dirty="0"/>
          </a:p>
          <a:p>
            <a:pPr marL="45720" indent="0">
              <a:buFont typeface="Georgia" pitchFamily="18" charset="0"/>
              <a:buNone/>
            </a:pPr>
            <a:endParaRPr lang="ru-RU" sz="1800" dirty="0"/>
          </a:p>
          <a:p>
            <a:pPr marL="45720" indent="0">
              <a:buFont typeface="Georgia" pitchFamily="18" charset="0"/>
              <a:buNone/>
            </a:pPr>
            <a:endParaRPr lang="ru-RU" sz="1800" dirty="0"/>
          </a:p>
          <a:p>
            <a:pPr marL="45720" indent="0">
              <a:buFont typeface="Georgia" pitchFamily="18" charset="0"/>
              <a:buNone/>
            </a:pPr>
            <a:endParaRPr lang="ru-RU" sz="1800" dirty="0"/>
          </a:p>
          <a:p>
            <a:pPr marL="45720" indent="0">
              <a:buFont typeface="Georgia" pitchFamily="18" charset="0"/>
              <a:buNone/>
            </a:pPr>
            <a:endParaRPr lang="ru-RU" sz="1800" dirty="0"/>
          </a:p>
          <a:p>
            <a:pPr marL="45720" indent="0">
              <a:buFont typeface="Georgia" pitchFamily="18" charset="0"/>
              <a:buNone/>
            </a:pPr>
            <a:endParaRPr lang="ru-RU" sz="1800" dirty="0"/>
          </a:p>
          <a:p>
            <a:pPr marL="45720" indent="0" algn="r">
              <a:buFont typeface="Georgia" pitchFamily="18" charset="0"/>
              <a:buNone/>
            </a:pPr>
            <a:endParaRPr lang="ru-RU" sz="1800" dirty="0"/>
          </a:p>
          <a:p>
            <a:pPr marL="45720" indent="0">
              <a:buFont typeface="Georgia" pitchFamily="18" charset="0"/>
              <a:buNone/>
            </a:pPr>
            <a:endParaRPr lang="uk-UA" dirty="0"/>
          </a:p>
          <a:p>
            <a:pPr marL="45720" indent="0">
              <a:buFont typeface="Georgia" pitchFamily="18" charset="0"/>
              <a:buNone/>
            </a:pPr>
            <a:endParaRPr lang="ru-RU" dirty="0"/>
          </a:p>
          <a:p>
            <a:pPr marL="45720" indent="0">
              <a:buFont typeface="Georgia" pitchFamily="18" charset="0"/>
              <a:buNone/>
            </a:pPr>
            <a:endParaRPr lang="uk-UA" dirty="0"/>
          </a:p>
        </p:txBody>
      </p:sp>
      <p:pic>
        <p:nvPicPr>
          <p:cNvPr id="1027" name="Picture 3" descr="C:\Users\Айпакс\Desktop\значки\logo-jpg-1_v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28444" b="67333" l="37000" r="63833">
                        <a14:foregroundMark x1="42667" y1="39111" x2="44333" y2="36444"/>
                        <a14:foregroundMark x1="40833" y1="50222" x2="40833" y2="47111"/>
                        <a14:foregroundMark x1="40833" y1="45556" x2="41500" y2="42889"/>
                        <a14:foregroundMark x1="42000" y1="41111" x2="43500" y2="38667"/>
                        <a14:foregroundMark x1="50333" y1="43333" x2="50667" y2="46667"/>
                        <a14:foregroundMark x1="41167" y1="50222" x2="48667" y2="49556"/>
                        <a14:foregroundMark x1="47000" y1="39778" x2="47000" y2="39778"/>
                        <a14:foregroundMark x1="39333" y1="46667" x2="39500" y2="44444"/>
                        <a14:foregroundMark x1="57333" y1="42222" x2="56667" y2="37111"/>
                        <a14:foregroundMark x1="56667" y1="48222" x2="55667" y2="46444"/>
                        <a14:foregroundMark x1="58667" y1="53778" x2="57833" y2="49556"/>
                        <a14:foregroundMark x1="58500" y1="46222" x2="58500" y2="46222"/>
                        <a14:foregroundMark x1="63000" y1="37778" x2="61333" y2="36444"/>
                        <a14:foregroundMark x1="54333" y1="28444" x2="53500" y2="28667"/>
                        <a14:backgroundMark x1="55833" y1="42000" x2="54000" y2="37778"/>
                        <a14:backgroundMark x1="40667" y1="45333" x2="40667" y2="45333"/>
                        <a14:backgroundMark x1="40667" y1="46222" x2="40667" y2="4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643" t="24635" r="32714" b="27917"/>
          <a:stretch/>
        </p:blipFill>
        <p:spPr bwMode="auto">
          <a:xfrm>
            <a:off x="965760" y="2087263"/>
            <a:ext cx="1566377" cy="16568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98044" y="1412776"/>
            <a:ext cx="6924483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/>
              <a:t>Сельскохозяйственный производственный кооператив «Агрокомбинат Снов»</a:t>
            </a:r>
          </a:p>
          <a:p>
            <a:pPr algn="ctr"/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96651" y="2457796"/>
            <a:ext cx="6325876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ОАО «Птицефабрика «Городок»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23927" y="4557013"/>
            <a:ext cx="4963257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/>
              <a:t>АО «Усть-Каменогорская птицефабрика»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43015" y="3511993"/>
            <a:ext cx="5671401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  <a:p>
            <a:pPr algn="ctr"/>
            <a:r>
              <a:rPr lang="uk-UA" dirty="0"/>
              <a:t>ОАО «Птицефабрика «Дружба» </a:t>
            </a:r>
          </a:p>
          <a:p>
            <a:pPr algn="ctr"/>
            <a:endParaRPr lang="uk-UA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45739" y="5643477"/>
            <a:ext cx="4350528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ТОО «</a:t>
            </a:r>
            <a:r>
              <a:rPr lang="uk-UA" dirty="0" err="1"/>
              <a:t>Макинская</a:t>
            </a:r>
            <a:r>
              <a:rPr lang="uk-UA" dirty="0"/>
              <a:t> птицефабрика»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761" y="184871"/>
            <a:ext cx="1786283" cy="1072989"/>
          </a:xfrm>
          <a:prstGeom prst="rect">
            <a:avLst/>
          </a:prstGeom>
        </p:spPr>
      </p:pic>
      <p:pic>
        <p:nvPicPr>
          <p:cNvPr id="3076" name="Picture 4" descr="ÐÐ°ÑÑÐ¸Ð½ÐºÐ¸ Ð¿Ð¾ Ð·Ð°Ð¿ÑÐ¾ÑÑ Ð»Ð¾Ð³Ð¾ÑÐ¸Ð¿ ÑÑÑÑ-ÐºÐ°Ð¼ÐµÐ½Ð¾Ð³Ð¾ÑÑÐºÐ°Ñ Ð¿ÑÐ¸ÑÐµÑÐ°Ð±ÑÐ¸ÐºÐ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2" y="4286664"/>
            <a:ext cx="1922630" cy="1356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7529" y="5471448"/>
            <a:ext cx="1905000" cy="13419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0094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9532" y="1338771"/>
            <a:ext cx="8604956" cy="1635054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Состоит из четырех четвертичных аммониевых соединений (суммарно 25% ЧАС):</a:t>
            </a:r>
          </a:p>
          <a:p>
            <a:pPr marL="45720" indent="0">
              <a:buNone/>
            </a:pP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алкилдиметилбензиламмония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хлорид 10%,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октилдецилдиметиламмония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хлорид 7,5%, </a:t>
            </a:r>
          </a:p>
          <a:p>
            <a:pPr marL="45720" indent="0">
              <a:buNone/>
            </a:pP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диоктилдиметиламмония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хлорид 3,75%,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дидецилдиметиламмония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хлорид 3,75%, </a:t>
            </a:r>
          </a:p>
          <a:p>
            <a:pPr marL="45720" indent="0">
              <a:buNone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а также ПАВ, стабилизатора и воды очищенной.</a:t>
            </a:r>
            <a:r>
              <a:rPr lang="ru-RU" sz="1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</a:p>
          <a:p>
            <a:pPr marL="45720" indent="0">
              <a:buNone/>
            </a:pPr>
            <a:endParaRPr lang="ru-RU" sz="1500" b="1" u="sng" dirty="0">
              <a:latin typeface="Century Gothic" pitchFamily="34" charset="0"/>
            </a:endParaRPr>
          </a:p>
          <a:p>
            <a:pPr marL="45720" indent="0">
              <a:buNone/>
            </a:pPr>
            <a:endParaRPr lang="ru-RU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75856" y="332656"/>
            <a:ext cx="4064239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dirty="0">
                <a:effectLst>
                  <a:reflection blurRad="6350" endPos="0" dir="5400000" sy="-100000" algn="bl" rotWithShape="0"/>
                </a:effectLst>
              </a:rPr>
              <a:t>БТС ПЛЮС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59532" y="2636912"/>
            <a:ext cx="8471016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1400" b="1" u="sng" dirty="0">
                <a:latin typeface="Century Gothic" pitchFamily="34" charset="0"/>
              </a:rPr>
              <a:t>Профилактическая дезинфекция</a:t>
            </a:r>
          </a:p>
          <a:p>
            <a:pPr marL="45720" indent="0">
              <a:buNone/>
            </a:pPr>
            <a:r>
              <a:rPr lang="ru-RU" sz="1400" dirty="0">
                <a:latin typeface="Century Gothic" pitchFamily="34" charset="0"/>
              </a:rPr>
              <a:t>0,2-0,3 % готовый рабочий раствор при расходе 100-150 мл/м2 методом орошения, генерирования пены, протирания,</a:t>
            </a:r>
          </a:p>
          <a:p>
            <a:pPr marL="45720" indent="0">
              <a:buNone/>
            </a:pPr>
            <a:r>
              <a:rPr lang="ru-RU" sz="1400" dirty="0">
                <a:latin typeface="Century Gothic" pitchFamily="34" charset="0"/>
              </a:rPr>
              <a:t>1-1,5% готовый рабочий раствор при расходе 5-10 мл/м3 при аэрозольной дезинфекции.</a:t>
            </a:r>
          </a:p>
          <a:p>
            <a:pPr marL="45720" indent="0">
              <a:buFont typeface="Georgia" pitchFamily="18" charset="0"/>
              <a:buNone/>
            </a:pPr>
            <a:r>
              <a:rPr lang="ru-RU" sz="1400" b="1" u="sng" dirty="0">
                <a:latin typeface="Century Gothic" pitchFamily="34" charset="0"/>
              </a:rPr>
              <a:t>Вынужденная дезинфекция (текущая и заключительная)</a:t>
            </a:r>
          </a:p>
          <a:p>
            <a:pPr marL="45720" indent="0">
              <a:buFont typeface="Georgia" pitchFamily="18" charset="0"/>
              <a:buNone/>
            </a:pPr>
            <a:r>
              <a:rPr lang="ru-RU" sz="1400" dirty="0">
                <a:latin typeface="Century Gothic" pitchFamily="34" charset="0"/>
              </a:rPr>
              <a:t>0,3-0,4% готовый рабочий раствор при расходе 200-250 мл/м2 методом орошения, генерирования пены, протирания,</a:t>
            </a:r>
          </a:p>
          <a:p>
            <a:pPr marL="45720" indent="0">
              <a:buFont typeface="Georgia" pitchFamily="18" charset="0"/>
              <a:buNone/>
            </a:pPr>
            <a:r>
              <a:rPr lang="ru-RU" sz="1400" dirty="0">
                <a:latin typeface="Century Gothic" pitchFamily="34" charset="0"/>
              </a:rPr>
              <a:t>2% готовый рабочий раствор при расходе 5-10 мл/м3 при аэрозольной дезинфекции.</a:t>
            </a:r>
          </a:p>
          <a:p>
            <a:pPr marL="45720" indent="0">
              <a:buFont typeface="Georgia" pitchFamily="18" charset="0"/>
              <a:buNone/>
            </a:pPr>
            <a:r>
              <a:rPr lang="ru-RU" sz="1400" b="1" u="sng" dirty="0">
                <a:latin typeface="Century Gothic" pitchFamily="34" charset="0"/>
              </a:rPr>
              <a:t>Инкубационные яйца</a:t>
            </a:r>
          </a:p>
          <a:p>
            <a:pPr marL="45720" indent="0">
              <a:buFont typeface="Georgia" pitchFamily="18" charset="0"/>
              <a:buNone/>
            </a:pPr>
            <a:r>
              <a:rPr lang="ru-RU" sz="1400" dirty="0">
                <a:latin typeface="Century Gothic" pitchFamily="34" charset="0"/>
              </a:rPr>
              <a:t>перед закладкой в шкаф обрабатывают 0,1-0,2% готовым рабочим раствором средства методом орошения или погружения на 1 минуту, раствору дают стечь и высохнуть.</a:t>
            </a:r>
            <a:endParaRPr lang="en-US" sz="1400" dirty="0">
              <a:latin typeface="Century Gothic" pitchFamily="34" charset="0"/>
            </a:endParaRPr>
          </a:p>
          <a:p>
            <a:pPr marL="45720" indent="0">
              <a:buFont typeface="Georgia" pitchFamily="18" charset="0"/>
              <a:buNone/>
            </a:pPr>
            <a:r>
              <a:rPr lang="ru-RU" sz="1400" b="1" u="sng" dirty="0" err="1">
                <a:latin typeface="Century Gothic" pitchFamily="34" charset="0"/>
              </a:rPr>
              <a:t>Дезбарьеры</a:t>
            </a:r>
            <a:r>
              <a:rPr lang="ru-RU" sz="1400" b="1" u="sng" dirty="0">
                <a:latin typeface="Century Gothic" pitchFamily="34" charset="0"/>
              </a:rPr>
              <a:t> и </a:t>
            </a:r>
            <a:r>
              <a:rPr lang="ru-RU" sz="1400" b="1" u="sng" dirty="0" err="1">
                <a:latin typeface="Century Gothic" pitchFamily="34" charset="0"/>
              </a:rPr>
              <a:t>дезковрики</a:t>
            </a:r>
            <a:endParaRPr lang="ru-RU" sz="1400" b="1" u="sng" dirty="0">
              <a:latin typeface="Century Gothic" pitchFamily="34" charset="0"/>
            </a:endParaRPr>
          </a:p>
          <a:p>
            <a:pPr marL="45720" indent="0">
              <a:buFont typeface="Georgia" pitchFamily="18" charset="0"/>
              <a:buNone/>
            </a:pPr>
            <a:r>
              <a:rPr lang="ru-RU" sz="1400" dirty="0">
                <a:latin typeface="Century Gothic" pitchFamily="34" charset="0"/>
              </a:rPr>
              <a:t>заполняют 02,-0,4% готовым рабочим раствором средства, меняют раствор по мере загрязнения, но не реже, чем один раз в семь дней.</a:t>
            </a:r>
          </a:p>
          <a:p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3516"/>
            <a:ext cx="1786283" cy="10729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2644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700808"/>
            <a:ext cx="7920880" cy="866093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1600" b="1" i="1" dirty="0">
                <a:solidFill>
                  <a:schemeClr val="tx1"/>
                </a:solidFill>
                <a:latin typeface="Century Gothic" pitchFamily="34" charset="0"/>
              </a:rPr>
              <a:t>  </a:t>
            </a:r>
            <a:r>
              <a:rPr lang="ru-RU" sz="2000" b="1" dirty="0">
                <a:solidFill>
                  <a:schemeClr val="tx1"/>
                </a:solidFill>
                <a:latin typeface="Century Gothic" pitchFamily="34" charset="0"/>
              </a:rPr>
              <a:t>Расход концентрата БТС ПЛЮС на 1000 кв. м или 1000 куб. м </a:t>
            </a:r>
          </a:p>
          <a:p>
            <a:pPr marL="4572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Century Gothic" pitchFamily="34" charset="0"/>
              </a:rPr>
              <a:t>     при основных способах дезинфекции: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75856" y="332656"/>
            <a:ext cx="4064239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dirty="0">
                <a:effectLst>
                  <a:reflection blurRad="6350" endPos="0" dir="5400000" sy="-100000" algn="bl" rotWithShape="0"/>
                </a:effectLst>
              </a:rPr>
              <a:t>БТС ПЛЮС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3516"/>
            <a:ext cx="1786283" cy="1072989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69931082"/>
              </p:ext>
            </p:extLst>
          </p:nvPr>
        </p:nvGraphicFramePr>
        <p:xfrm>
          <a:off x="939296" y="2996952"/>
          <a:ext cx="7665152" cy="31085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9839">
                  <a:extLst>
                    <a:ext uri="{9D8B030D-6E8A-4147-A177-3AD203B41FA5}">
                      <a16:colId xmlns="" xmlns:a16="http://schemas.microsoft.com/office/drawing/2014/main" val="1175733015"/>
                    </a:ext>
                  </a:extLst>
                </a:gridCol>
                <a:gridCol w="2162905">
                  <a:extLst>
                    <a:ext uri="{9D8B030D-6E8A-4147-A177-3AD203B41FA5}">
                      <a16:colId xmlns="" xmlns:a16="http://schemas.microsoft.com/office/drawing/2014/main" val="4058837398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538630632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1129639204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3377686638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Способ дезинфекции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Вид дезинфекции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Концентрация рабочего раствора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Расход рабочего раствора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Расход концентрата на 1000 м 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>
                          <a:effectLst/>
                        </a:rPr>
                        <a:t>(кв. или куб.)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extLst>
                  <a:ext uri="{0D108BD9-81ED-4DB2-BD59-A6C34878D82A}">
                    <a16:rowId xmlns="" xmlns:a16="http://schemas.microsoft.com/office/drawing/2014/main" val="101933759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Обработка орошением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Профилактическая дезинфекция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0,2-0,3%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150 куб.см/кв. 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0,3-0,45 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extLst>
                  <a:ext uri="{0D108BD9-81ED-4DB2-BD59-A6C34878D82A}">
                    <a16:rowId xmlns="" xmlns:a16="http://schemas.microsoft.com/office/drawing/2014/main" val="2770051386"/>
                  </a:ext>
                </a:extLst>
              </a:tr>
              <a:tr h="412655">
                <a:tc>
                  <a:txBody>
                    <a:bodyPr/>
                    <a:lstStyle/>
                    <a:p>
                      <a:pPr algn="ctr" fontAlgn="ctr"/>
                      <a:endParaRPr lang="ru-RU" sz="12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Обработка орошением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Вынужденная дезинфекция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0,3-0,4%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200 куб.см/кв.м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0,6-0,8 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extLst>
                  <a:ext uri="{0D108BD9-81ED-4DB2-BD59-A6C34878D82A}">
                    <a16:rowId xmlns="" xmlns:a16="http://schemas.microsoft.com/office/drawing/2014/main" val="4045831031"/>
                  </a:ext>
                </a:extLst>
              </a:tr>
              <a:tr h="4126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Аэрозольная обработка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Профилактическая дезинфекция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1%-1,5%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5-10 куб. см/куб. 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0,05-0,15 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extLst>
                  <a:ext uri="{0D108BD9-81ED-4DB2-BD59-A6C34878D82A}">
                    <a16:rowId xmlns="" xmlns:a16="http://schemas.microsoft.com/office/drawing/2014/main" val="3686582904"/>
                  </a:ext>
                </a:extLst>
              </a:tr>
              <a:tr h="4126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Аэрозольная обработка</a:t>
                      </a:r>
                    </a:p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Вынужденная дезинфекция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5-10 куб. см/куб. 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0,1-0,2 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9" marR="7219" marT="7219" marB="0" anchor="ctr"/>
                </a:tc>
                <a:extLst>
                  <a:ext uri="{0D108BD9-81ED-4DB2-BD59-A6C34878D82A}">
                    <a16:rowId xmlns="" xmlns:a16="http://schemas.microsoft.com/office/drawing/2014/main" val="1562136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6332942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Другая 41">
      <a:dk1>
        <a:sysClr val="windowText" lastClr="000000"/>
      </a:dk1>
      <a:lt1>
        <a:srgbClr val="9BEE62"/>
      </a:lt1>
      <a:dk2>
        <a:srgbClr val="212745"/>
      </a:dk2>
      <a:lt2>
        <a:srgbClr val="FFFFFF"/>
      </a:lt2>
      <a:accent1>
        <a:srgbClr val="00632C"/>
      </a:accent1>
      <a:accent2>
        <a:srgbClr val="BCF496"/>
      </a:accent2>
      <a:accent3>
        <a:srgbClr val="6DAA2D"/>
      </a:accent3>
      <a:accent4>
        <a:srgbClr val="6DAA2D"/>
      </a:accent4>
      <a:accent5>
        <a:srgbClr val="C4E6A1"/>
      </a:accent5>
      <a:accent6>
        <a:srgbClr val="92D050"/>
      </a:accent6>
      <a:hlink>
        <a:srgbClr val="92D050"/>
      </a:hlink>
      <a:folHlink>
        <a:srgbClr val="BBE8DD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1162</TotalTime>
  <Words>1189</Words>
  <Application>Microsoft Office PowerPoint</Application>
  <PresentationFormat>Экран (4:3)</PresentationFormat>
  <Paragraphs>265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Воздушный поток</vt:lpstr>
      <vt:lpstr>Лист</vt:lpstr>
      <vt:lpstr>  дезинфицирующие средства для ветеринарии  БТС ПЛЮС и ЧАС ПИК белорусского производства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Айпакс</dc:creator>
  <cp:lastModifiedBy>User</cp:lastModifiedBy>
  <cp:revision>105</cp:revision>
  <cp:lastPrinted>2018-02-09T12:04:14Z</cp:lastPrinted>
  <dcterms:created xsi:type="dcterms:W3CDTF">2017-11-10T08:13:13Z</dcterms:created>
  <dcterms:modified xsi:type="dcterms:W3CDTF">2021-07-16T12:17:55Z</dcterms:modified>
</cp:coreProperties>
</file>