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9" r:id="rId2"/>
    <p:sldId id="262" r:id="rId3"/>
    <p:sldId id="264" r:id="rId4"/>
    <p:sldId id="265" r:id="rId5"/>
    <p:sldId id="274" r:id="rId6"/>
    <p:sldId id="268" r:id="rId7"/>
    <p:sldId id="272" r:id="rId8"/>
    <p:sldId id="273" r:id="rId9"/>
    <p:sldId id="269" r:id="rId10"/>
    <p:sldId id="275" r:id="rId11"/>
    <p:sldId id="271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533" autoAdjust="0"/>
  </p:normalViewPr>
  <p:slideViewPr>
    <p:cSldViewPr snapToGrid="0">
      <p:cViewPr varScale="1">
        <p:scale>
          <a:sx n="89" d="100"/>
          <a:sy n="89" d="100"/>
        </p:scale>
        <p:origin x="96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9022F731-A85C-4171-9606-E2FBD14FF98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62A2946-87DA-4C5F-A90F-7C70FFD32A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6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9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0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9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8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C12B-939E-4937-A94E-81D47823BAD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E584-499F-4947-9651-386610E7F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.kz/" TargetMode="External"/><Relationship Id="rId2" Type="http://schemas.openxmlformats.org/officeDocument/2006/relationships/hyperlink" Target="mailto:arbitration@atameken.k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286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580"/>
            <a:ext cx="12192000" cy="15319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7302" y="2545886"/>
            <a:ext cx="1060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Арбитражный </a:t>
            </a:r>
            <a:r>
              <a:rPr lang="kk-K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ц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ентр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Атамекен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4" y="5634028"/>
            <a:ext cx="2402032" cy="1127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73" y="307943"/>
            <a:ext cx="1182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j-lt"/>
              </a:rPr>
              <a:t>Отзывы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об Арбитражном </a:t>
            </a:r>
            <a:r>
              <a:rPr lang="ru-RU" sz="3600" b="1" dirty="0">
                <a:solidFill>
                  <a:srgbClr val="0070C0"/>
                </a:solidFill>
                <a:latin typeface="+mj-lt"/>
              </a:rPr>
              <a:t>центре Атамекен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011" y="1219200"/>
            <a:ext cx="3918168" cy="509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kk-KZ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8280" y="1219200"/>
            <a:ext cx="3643140" cy="5107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8731" y="1246792"/>
            <a:ext cx="1176297" cy="1324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4591" y="1302620"/>
            <a:ext cx="1116845" cy="1283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1815" y="1246792"/>
            <a:ext cx="3751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СЕИЛОВА ДИНАРА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3691" y="1662567"/>
            <a:ext cx="267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Менеджер </a:t>
            </a:r>
            <a:endParaRPr lang="ru-RU" sz="1600" dirty="0" smtClean="0"/>
          </a:p>
          <a:p>
            <a:r>
              <a:rPr lang="ru-RU" sz="1600" dirty="0" smtClean="0"/>
              <a:t>АО «</a:t>
            </a:r>
            <a:r>
              <a:rPr lang="ru-RU" sz="1600" dirty="0" err="1" smtClean="0"/>
              <a:t>КазТемірТранс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3011" y="2542413"/>
            <a:ext cx="3918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Наша компания (резидент России) обратилась </a:t>
            </a:r>
            <a:r>
              <a:rPr lang="ru-RU" sz="1600" dirty="0" smtClean="0"/>
              <a:t>в </a:t>
            </a:r>
            <a:r>
              <a:rPr lang="ru-RU" sz="1600" dirty="0"/>
              <a:t>Арбитражный центр касательно взыскания задолженности по договору поставки с компании-резидента Казахстана. Весь процесс был осуществлен очень оперативно. Уровень рассмотрения спора арбитрами был очень высокий, так как заседания проводились в онлайн режиме с использованием программы </a:t>
            </a:r>
            <a:r>
              <a:rPr lang="ru-RU" sz="1600" dirty="0" err="1"/>
              <a:t>Skype</a:t>
            </a:r>
            <a:r>
              <a:rPr lang="ru-RU" sz="1600" dirty="0"/>
              <a:t> (что существенно экономит деньги на перелет, гостиницы) и арбитры обеспечили, чтобы все участники слышали друг друга, вопросы участникам задавались четко и недвусмысленно.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6557" y="1246792"/>
            <a:ext cx="2728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ДИНМУХАМЕД </a:t>
            </a:r>
            <a:r>
              <a:rPr lang="ru-RU" sz="1600" b="1" dirty="0" smtClean="0"/>
              <a:t>МИРЗАЕВ</a:t>
            </a:r>
          </a:p>
          <a:p>
            <a:endParaRPr lang="ru-RU" sz="1600" dirty="0"/>
          </a:p>
          <a:p>
            <a:r>
              <a:rPr lang="ru-RU" sz="1600" dirty="0" smtClean="0"/>
              <a:t>Представитель</a:t>
            </a:r>
          </a:p>
          <a:p>
            <a:r>
              <a:rPr lang="ru-RU" sz="1600" dirty="0" smtClean="0"/>
              <a:t>ТОО «</a:t>
            </a:r>
            <a:r>
              <a:rPr lang="en-US" sz="1600" dirty="0" smtClean="0"/>
              <a:t>SM </a:t>
            </a:r>
            <a:r>
              <a:rPr lang="en-US" sz="1600" dirty="0"/>
              <a:t>Trade </a:t>
            </a:r>
            <a:r>
              <a:rPr lang="en-US" sz="1600" dirty="0" smtClean="0"/>
              <a:t>Construction</a:t>
            </a:r>
            <a:r>
              <a:rPr lang="kk-KZ" sz="1600" dirty="0" smtClean="0"/>
              <a:t>»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9493" y="2507827"/>
            <a:ext cx="37554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Согласно арбитражной оговорке наше разбирательство проходило в Арбитражном центре </a:t>
            </a:r>
            <a:r>
              <a:rPr lang="ru-RU" sz="1600" dirty="0" err="1"/>
              <a:t>Атамекен</a:t>
            </a:r>
            <a:r>
              <a:rPr lang="ru-RU" sz="1600" dirty="0"/>
              <a:t>. Назначение арбитров, само разбирательство прошло в строгом соответствии с нормами Регламента Арбитражного центра. Наша компания удовлетворена качеством проведенного арбитражного разбирательства, на котором арбитры полностью изучили все обстоятельства рассматриваемого дела и вынесли справедливое решение.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88521" y="1219200"/>
            <a:ext cx="3652959" cy="5107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8521" y="1246792"/>
            <a:ext cx="206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ЛИНА САДЫКОВА</a:t>
            </a:r>
          </a:p>
          <a:p>
            <a:endParaRPr lang="ru-RU" sz="1600" dirty="0"/>
          </a:p>
          <a:p>
            <a:r>
              <a:rPr lang="ru-RU" sz="1600" dirty="0" smtClean="0"/>
              <a:t>Представитель</a:t>
            </a:r>
          </a:p>
          <a:p>
            <a:r>
              <a:rPr lang="ru-RU" sz="1600" dirty="0" smtClean="0"/>
              <a:t>стороны в споре</a:t>
            </a:r>
            <a:endParaRPr lang="en-US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20" y="1302620"/>
            <a:ext cx="1336596" cy="12834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88521" y="2519081"/>
            <a:ext cx="3755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Рассмотрение спора прошло очень оперативно. Большее количество времени затрачено на подготовительный этап.  Основное отличие арбитража от государственного суда в том, что Сторону выслушивают до конца, дают возможность изложить все доводы и факты, процесс не </a:t>
            </a:r>
            <a:r>
              <a:rPr lang="ru-RU" sz="1600" dirty="0" smtClean="0"/>
              <a:t>«ускоряют», </a:t>
            </a:r>
            <a:r>
              <a:rPr lang="ru-RU" sz="1600" dirty="0"/>
              <a:t>рассмотрение дела не формальное, а полное с исследованием всех представленных материалов. Мне очень понравилось удобство, организация процессов, компетентность судей, очень приятно было работать с профессионалами своего дела.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841480" y="6571198"/>
            <a:ext cx="418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17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155" y="2043977"/>
            <a:ext cx="3666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Телефоны:</a:t>
            </a:r>
          </a:p>
          <a:p>
            <a:endParaRPr lang="ru-RU" dirty="0" smtClean="0"/>
          </a:p>
          <a:p>
            <a:r>
              <a:rPr lang="en-US" dirty="0" smtClean="0"/>
              <a:t>8 </a:t>
            </a:r>
            <a:r>
              <a:rPr lang="en-US" dirty="0"/>
              <a:t>(7172) </a:t>
            </a:r>
            <a:r>
              <a:rPr lang="ru-RU" dirty="0" smtClean="0"/>
              <a:t>779790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8 (701) </a:t>
            </a:r>
            <a:r>
              <a:rPr lang="en-US" dirty="0" smtClean="0"/>
              <a:t>0128023</a:t>
            </a:r>
            <a:endParaRPr lang="ru-RU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E-Mail</a:t>
            </a:r>
            <a:r>
              <a:rPr lang="en-US" b="1" dirty="0"/>
              <a:t>: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arbitration@atameken.kz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C</a:t>
            </a:r>
            <a:r>
              <a:rPr lang="kk-KZ" b="1" dirty="0" smtClean="0"/>
              <a:t>айт</a:t>
            </a:r>
            <a:r>
              <a:rPr lang="en-US" b="1" dirty="0" smtClean="0"/>
              <a:t>: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hlinkClick r:id="rId3"/>
              </a:rPr>
              <a:t>www.aca.kz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8155" y="1303686"/>
            <a:ext cx="2785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Контакты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73296" y="6520584"/>
            <a:ext cx="418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20" y="1596073"/>
            <a:ext cx="6686909" cy="376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9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7602809" y="1854553"/>
            <a:ext cx="25758" cy="337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628567" y="1854553"/>
            <a:ext cx="40042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Реестр арбитров </a:t>
            </a:r>
            <a:r>
              <a:rPr lang="ru-RU" dirty="0"/>
              <a:t>Арбитражного центра </a:t>
            </a:r>
            <a:r>
              <a:rPr lang="ru-RU" dirty="0" smtClean="0"/>
              <a:t>включает лучших юристов Казахстана и зарубежных стран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Стороны </a:t>
            </a:r>
            <a:r>
              <a:rPr lang="ru-RU" dirty="0"/>
              <a:t>спора могут избрать в качестве арбитра любое лицо, (соответствующее требованиям закона), даже не включенное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Реестр арбитров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Арбитражные решения окончательные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06606" y="1001658"/>
            <a:ext cx="201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Проблема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606" y="3249299"/>
            <a:ext cx="423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Решение проблемы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6606" y="1586433"/>
            <a:ext cx="4985634" cy="16001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Риск </a:t>
            </a:r>
            <a:r>
              <a:rPr lang="ru-RU" sz="2000" b="1" dirty="0" smtClean="0">
                <a:solidFill>
                  <a:prstClr val="black"/>
                </a:solidFill>
              </a:rPr>
              <a:t>получения </a:t>
            </a:r>
            <a:r>
              <a:rPr lang="ru-RU" sz="2000" b="1" dirty="0">
                <a:solidFill>
                  <a:prstClr val="black"/>
                </a:solidFill>
              </a:rPr>
              <a:t>в государственном суде необоснованного </a:t>
            </a:r>
            <a:r>
              <a:rPr lang="ru-RU" sz="2000" b="1" dirty="0" smtClean="0">
                <a:solidFill>
                  <a:prstClr val="black"/>
                </a:solidFill>
              </a:rPr>
              <a:t>решения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по </a:t>
            </a:r>
            <a:r>
              <a:rPr lang="ru-RU" sz="2000" b="1" dirty="0">
                <a:solidFill>
                  <a:prstClr val="black"/>
                </a:solidFill>
              </a:rPr>
              <a:t>договорному </a:t>
            </a:r>
            <a:r>
              <a:rPr lang="ru-RU" sz="2000" b="1" dirty="0" smtClean="0">
                <a:solidFill>
                  <a:prstClr val="black"/>
                </a:solidFill>
              </a:rPr>
              <a:t>спору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6782" y="3834074"/>
            <a:ext cx="4955458" cy="147573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Стороны сами выбирают независимого и квалифицированного </a:t>
            </a:r>
            <a:r>
              <a:rPr lang="ru-RU" sz="2000" b="1" dirty="0" smtClean="0">
                <a:solidFill>
                  <a:prstClr val="black"/>
                </a:solidFill>
              </a:rPr>
              <a:t>арбитра, тем самым обеспечивается обоснованное и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справедливое решение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91028" y="647923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86399" y="213660"/>
            <a:ext cx="3027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Арбитры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ru-RU" sz="32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00" y="1501012"/>
            <a:ext cx="47318" cy="33835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44318" y="2315635"/>
            <a:ext cx="3734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Арбитражные решения исполняются </a:t>
            </a:r>
          </a:p>
          <a:p>
            <a:pPr algn="ctr"/>
            <a:r>
              <a:rPr lang="ru-RU" dirty="0" smtClean="0"/>
              <a:t>в соответствии с </a:t>
            </a:r>
            <a:r>
              <a:rPr lang="ru-RU" dirty="0"/>
              <a:t>Нью-Йоркской конвенции </a:t>
            </a:r>
            <a:r>
              <a:rPr lang="ru-RU" dirty="0" smtClean="0"/>
              <a:t>о </a:t>
            </a:r>
            <a:r>
              <a:rPr lang="ru-RU" dirty="0"/>
              <a:t>признании и приведении в исполнение арбитражных решений, 1958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91261" y="861497"/>
            <a:ext cx="201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</a:rPr>
              <a:t>Проблема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1261" y="3623748"/>
            <a:ext cx="3755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</a:rPr>
              <a:t>Решение проблемы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5803" y="4208523"/>
            <a:ext cx="5172002" cy="11098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Арбитражные решения </a:t>
            </a:r>
            <a:r>
              <a:rPr lang="ru-RU" sz="2000" b="1" dirty="0" smtClean="0">
                <a:solidFill>
                  <a:prstClr val="black"/>
                </a:solidFill>
              </a:rPr>
              <a:t>исполняются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в 169 странах мира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1261" y="1536352"/>
            <a:ext cx="5172003" cy="190723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Исполнение решений государственных судов осуществляется только в 22 странах мира </a:t>
            </a:r>
            <a:r>
              <a:rPr lang="ru-RU" sz="2000" b="1" dirty="0" smtClean="0">
                <a:solidFill>
                  <a:prstClr val="black"/>
                </a:solidFill>
              </a:rPr>
              <a:t>на основании соглашений Казахстана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с другими странами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891028" y="650511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4617" y="278974"/>
            <a:ext cx="512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Арбитражные решения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ru-RU" sz="32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400" y="2111941"/>
            <a:ext cx="48772" cy="33835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74742" y="2517142"/>
            <a:ext cx="381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5057" y="850517"/>
            <a:ext cx="201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</a:rPr>
              <a:t>Проблема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55057" y="3218952"/>
            <a:ext cx="3755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</a:rPr>
              <a:t>Решение проблемы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07509"/>
              </p:ext>
            </p:extLst>
          </p:nvPr>
        </p:nvGraphicFramePr>
        <p:xfrm>
          <a:off x="7806682" y="3040197"/>
          <a:ext cx="39259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13"/>
                <a:gridCol w="1222635"/>
                <a:gridCol w="1326524"/>
              </a:tblGrid>
              <a:tr h="238578">
                <a:tc>
                  <a:txBody>
                    <a:bodyPr/>
                    <a:lstStyle/>
                    <a:p>
                      <a:r>
                        <a:rPr lang="kk-KZ" dirty="0" smtClean="0"/>
                        <a:t>Цена</a:t>
                      </a:r>
                      <a:r>
                        <a:rPr lang="kk-KZ" baseline="0" dirty="0" smtClean="0"/>
                        <a:t> 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Арбитраж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Суд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35 000 000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1 050 000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1 310 000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1 500 000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70 000 000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1 710 000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2 100 000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729960" y="2594004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Сравнение сборов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55057" y="3927993"/>
            <a:ext cx="4378981" cy="10947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000" b="1" dirty="0">
                <a:solidFill>
                  <a:prstClr val="black"/>
                </a:solidFill>
              </a:rPr>
              <a:t>Размер арбитражного сбора зависит от цены </a:t>
            </a:r>
            <a:r>
              <a:rPr lang="kk-KZ" sz="2000" b="1" dirty="0" smtClean="0">
                <a:solidFill>
                  <a:prstClr val="black"/>
                </a:solidFill>
              </a:rPr>
              <a:t>иска и может доходить до 0,5% от цены иска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5057" y="1577912"/>
            <a:ext cx="4378981" cy="10947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Высокая пошлина в </a:t>
            </a:r>
            <a:r>
              <a:rPr lang="ru-RU" sz="2000" b="1" dirty="0" smtClean="0">
                <a:solidFill>
                  <a:prstClr val="black"/>
                </a:solidFill>
              </a:rPr>
              <a:t>государственных </a:t>
            </a:r>
            <a:r>
              <a:rPr lang="ru-RU" sz="2000" b="1" dirty="0">
                <a:solidFill>
                  <a:prstClr val="black"/>
                </a:solidFill>
              </a:rPr>
              <a:t>судах – 3% от цены иска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91028" y="650336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28307" y="200598"/>
            <a:ext cx="4219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Арбитражные сборы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ru-RU" sz="32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1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94" y="1540626"/>
            <a:ext cx="47318" cy="33835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62494" y="2478797"/>
            <a:ext cx="3734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Арбитражное разбирательство проводится в закрытых заседаниях только с участием сторон, информация о спорах не публикуется и не размещается в сети </a:t>
            </a:r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37911" y="696054"/>
            <a:ext cx="201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</a:rPr>
              <a:t>Проблема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37911" y="3355960"/>
            <a:ext cx="3755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</a:rPr>
              <a:t>Решение проблемы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7912" y="4052830"/>
            <a:ext cx="5172002" cy="13731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 разбирательства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итоговое решение не могут быть разглашены третьим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лицам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7911" y="1392924"/>
            <a:ext cx="5172003" cy="14957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Решения государственного суда публикуются, что может негативно отразиться на репутации компании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923988" y="648786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37313" y="161409"/>
            <a:ext cx="4428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>Конфиденциальность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ru-RU" sz="32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2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4458" y="866024"/>
            <a:ext cx="7926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Иные преимущества Арбитражного центра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711" y="1991286"/>
            <a:ext cx="3277141" cy="15354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Менее </a:t>
            </a:r>
          </a:p>
          <a:p>
            <a:pPr algn="ctr"/>
            <a:r>
              <a:rPr lang="ru-RU" b="1" dirty="0" smtClean="0"/>
              <a:t>формальная процедура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4" y="4223602"/>
            <a:ext cx="3388957" cy="1480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705" y="2004384"/>
            <a:ext cx="3560607" cy="15092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511" y="4196437"/>
            <a:ext cx="3228367" cy="14962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8902" y="4574995"/>
            <a:ext cx="2663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Ответственный секретарь 24/7 на связи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45265" y="2435842"/>
            <a:ext cx="3033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Рассмотрение споров во всех регионов Казахстана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80748" y="6030059"/>
            <a:ext cx="305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88064" y="4771578"/>
            <a:ext cx="275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Гибкая процедура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29217" y="4150048"/>
            <a:ext cx="3513093" cy="15354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94938" y="1991286"/>
            <a:ext cx="3228367" cy="1535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Рассмотрение споров </a:t>
            </a:r>
            <a:endParaRPr lang="ru-RU" b="1" dirty="0" smtClean="0"/>
          </a:p>
          <a:p>
            <a:pPr algn="ctr"/>
            <a:r>
              <a:rPr lang="ru-RU" b="1" dirty="0" smtClean="0"/>
              <a:t>путем видеосвязи, в том числе </a:t>
            </a:r>
            <a:r>
              <a:rPr lang="ru-RU" b="1" smtClean="0"/>
              <a:t>со сторонами</a:t>
            </a:r>
          </a:p>
          <a:p>
            <a:pPr algn="ctr"/>
            <a:r>
              <a:rPr lang="ru-RU" b="1" smtClean="0"/>
              <a:t> </a:t>
            </a:r>
            <a:r>
              <a:rPr lang="ru-RU" b="1" dirty="0" smtClean="0"/>
              <a:t>из-за рубежа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77279" y="4594606"/>
            <a:ext cx="35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Быстрое </a:t>
            </a:r>
            <a:endParaRPr lang="ru-RU" b="1" dirty="0" smtClean="0"/>
          </a:p>
          <a:p>
            <a:pPr algn="ctr"/>
            <a:r>
              <a:rPr lang="ru-RU" b="1" dirty="0" smtClean="0"/>
              <a:t>рассмотрение спора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898108" y="651374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63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7313" y="1359412"/>
            <a:ext cx="9914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Арбитражный центр Атамекен создан в 2014 году в форме некоммерческой организации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– Частного учреждения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Единственный участник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– Национальная палата предпринимателей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РК «Атамекен»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Количество рассмотренных дел с 2015 года –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kk-KZ" altLang="ru-RU" sz="200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Участники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споров – местные компании, а также компании из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Белоруссии, Испании, Китая,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Кыргызстана,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Латвии, Молдовы, Сейшелов,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Турции, Польши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России, США,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Узбекистана, ЮАР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91028" y="651374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4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386" y="1348709"/>
            <a:ext cx="10865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1) Если стороны определят одного арбитра (единоличный состав арбитража):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«Все споры, разногласия или требования, возникающие из настоящего договора либо в связи с ним, в том числе касающиеся его нарушения, прекращения или недействительности, подлежат окончательному урегулированию в Арбитражном центре Национальной палаты предпринимателей Республики Казахстан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Атамекен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согласно его действующему Регламенту.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арбитража будет включать одного арбитра.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Местом проведения арбитражного разбирательства будет __________ (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указать город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Языком арбитражного разбирательства будет _____________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(указать язык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Настоящий договор регулируется нормами материального права ____________ (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указать, какой страны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)».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2) Если стороны определят трех арбитров (коллегиальный состав арбитража):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«Все споры, разногласия или требования, возникающие из настоящего договора либо в связи с ним, в том числе касающиеся его нарушения, прекращения или недействительности, подлежат окончательному урегулированию в Арбитражном центре Национальной палаты предпринимателей Республики Казахстан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Атамекен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согласно его действующему Регламенту.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арбитража будет включать трёх арбитров.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Местом проведения арбитражного разбирательства будет __________ (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указать город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Языком арбитражного разбирательства будет _____________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(указать язык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Настоящий договор регулируется нормами материального права ____________ (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указать, какой страны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1386" y="315520"/>
            <a:ext cx="9892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Арбитражный центр рекомендует использовать следующую арбитражную оговорку в </a:t>
            </a:r>
            <a:r>
              <a:rPr lang="ru-RU" sz="2800" b="1" dirty="0" smtClean="0">
                <a:solidFill>
                  <a:srgbClr val="0070C0"/>
                </a:solidFill>
              </a:rPr>
              <a:t>договоре: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8558" y="186133"/>
            <a:ext cx="892470" cy="1173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91028" y="656552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052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66" y="327121"/>
            <a:ext cx="11622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0070C0"/>
                </a:solidFill>
                <a:latin typeface="+mj-lt"/>
              </a:rPr>
              <a:t>Отзывы </a:t>
            </a:r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об Арбитражном центре Атамекен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812" y="1074329"/>
            <a:ext cx="3736784" cy="5252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49295" y="1078185"/>
            <a:ext cx="3630256" cy="5252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86" y="1097519"/>
            <a:ext cx="1260837" cy="13369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073" y="1080297"/>
            <a:ext cx="21770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БАХЫТ </a:t>
            </a:r>
            <a:r>
              <a:rPr lang="ru-RU" sz="1600" b="1" dirty="0" smtClean="0"/>
              <a:t>ТУКУЛОВ </a:t>
            </a:r>
          </a:p>
          <a:p>
            <a:endParaRPr lang="ru-RU" sz="1600" dirty="0" smtClean="0"/>
          </a:p>
          <a:p>
            <a:r>
              <a:rPr lang="ru-RU" sz="1600" dirty="0" smtClean="0"/>
              <a:t>Партнер «</a:t>
            </a:r>
            <a:r>
              <a:rPr lang="en-US" sz="1600" dirty="0" smtClean="0"/>
              <a:t>GRATA International</a:t>
            </a:r>
            <a:r>
              <a:rPr lang="kk-KZ" sz="1600" dirty="0" smtClean="0"/>
              <a:t>»</a:t>
            </a:r>
            <a:endParaRPr lang="en-US" sz="1600" dirty="0"/>
          </a:p>
          <a:p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359" y="2607584"/>
            <a:ext cx="36315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Будучи арбитром Арбитражного </a:t>
            </a:r>
            <a:r>
              <a:rPr lang="ru-RU" sz="1600" dirty="0" smtClean="0"/>
              <a:t>центра могу прокомментировать, </a:t>
            </a:r>
            <a:r>
              <a:rPr lang="ru-RU" sz="1600" dirty="0"/>
              <a:t>что </a:t>
            </a:r>
            <a:r>
              <a:rPr lang="ru-RU" sz="1600" dirty="0" smtClean="0"/>
              <a:t>Секретариат Арбитражного центра создавал </a:t>
            </a:r>
            <a:r>
              <a:rPr lang="ru-RU" sz="1600" dirty="0"/>
              <a:t>все условия для скорейшего и эффективного разрешения споров, в которых </a:t>
            </a:r>
            <a:r>
              <a:rPr lang="ru-RU" sz="1600" dirty="0" smtClean="0"/>
              <a:t>я принимал </a:t>
            </a:r>
            <a:r>
              <a:rPr lang="ru-RU" sz="1600" dirty="0"/>
              <a:t>участие. Обсуждения дел и принятие решений по ним были прозрачными и понятными. Арбитражный центр Атамекен является одним из немногих арбитражей, которые мы рекомендуем нашим клиентам.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138" y="1135938"/>
            <a:ext cx="1265714" cy="12985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49296" y="1116604"/>
            <a:ext cx="36302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ТЛЕУЛИНА ЛЯЙЛЯ</a:t>
            </a:r>
          </a:p>
          <a:p>
            <a:endParaRPr lang="ru-RU" sz="1600" dirty="0" smtClean="0"/>
          </a:p>
          <a:p>
            <a:r>
              <a:rPr lang="ru-RU" sz="1600" dirty="0" smtClean="0"/>
              <a:t>Старший юрист </a:t>
            </a:r>
          </a:p>
          <a:p>
            <a:r>
              <a:rPr lang="ru-RU" sz="1600" dirty="0" smtClean="0"/>
              <a:t>ТОО «Юридическая  </a:t>
            </a:r>
          </a:p>
          <a:p>
            <a:r>
              <a:rPr lang="ru-RU" sz="1600" dirty="0" smtClean="0"/>
              <a:t>фирма «AEQUITAS»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Я представляла интересы одного из клиентов нашей фирмы в арбитражном разбирательстве, организованном Центром. Хочу отметить оперативность арбитражного разбирательства и высокий уровень профессионализма арбитров. Для нашего клиента весьма привлекательной оказалась также гибкая система оплаты арбитражного сбора. Четкая организация процесса работниками Центра позволила создать деловую и доброжелательную обстановку при проведении заседаний.</a:t>
            </a:r>
          </a:p>
          <a:p>
            <a:endParaRPr lang="ru-RU" dirty="0"/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42634" y="1078184"/>
            <a:ext cx="3789493" cy="5248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09340" y="1080297"/>
            <a:ext cx="22879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БУЛАТ АЛДАБЕРГЕНОВ</a:t>
            </a:r>
          </a:p>
          <a:p>
            <a:endParaRPr lang="ru-RU" sz="1600" dirty="0" smtClean="0"/>
          </a:p>
          <a:p>
            <a:r>
              <a:rPr lang="ru-RU" sz="1600" dirty="0"/>
              <a:t>Представитель компании </a:t>
            </a:r>
            <a:r>
              <a:rPr lang="ru-RU" sz="1600" dirty="0" smtClean="0"/>
              <a:t>«</a:t>
            </a:r>
            <a:r>
              <a:rPr lang="en-US" sz="1600" dirty="0" smtClean="0"/>
              <a:t>AIK</a:t>
            </a:r>
            <a:r>
              <a:rPr lang="kk-KZ" sz="1600" dirty="0" smtClean="0"/>
              <a:t>»</a:t>
            </a:r>
            <a:endParaRPr lang="ru-RU" sz="1600" dirty="0"/>
          </a:p>
          <a:p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075986" y="2607584"/>
            <a:ext cx="37227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Арбитражном центре Атамекен импонирует оперативное рассмотрение дела, разбирательство прошло в один день, это говорит о высоком уровне подготовки к судебному разбирательству, как со стороны персонала центра, так и со стороны самого арбитра, уровень рассмотрения спора арбитром высокий, точная формулировка вопросов арбитром для сторон и анализ полученных ответов и выяснения позиции в ходе судебного разбирательства привело к тому, что, как мы считаем, стороны согласились с </a:t>
            </a:r>
            <a:r>
              <a:rPr lang="ru-RU" sz="1600" dirty="0" smtClean="0"/>
              <a:t>вынесенным </a:t>
            </a:r>
            <a:r>
              <a:rPr lang="ru-RU" sz="1600" dirty="0"/>
              <a:t>арбитром </a:t>
            </a:r>
            <a:r>
              <a:rPr lang="ru-RU" sz="1600" dirty="0" smtClean="0"/>
              <a:t>решением. 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20" y="1097519"/>
            <a:ext cx="1431460" cy="133699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875580" y="650511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61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2593</TotalTime>
  <Words>745</Words>
  <Application>Microsoft Office PowerPoint</Application>
  <PresentationFormat>Широкоэкранный</PresentationFormat>
  <Paragraphs>133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147</cp:revision>
  <cp:lastPrinted>2019-02-18T11:08:37Z</cp:lastPrinted>
  <dcterms:created xsi:type="dcterms:W3CDTF">2018-08-08T10:17:34Z</dcterms:created>
  <dcterms:modified xsi:type="dcterms:W3CDTF">2022-03-31T10:46:21Z</dcterms:modified>
</cp:coreProperties>
</file>